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BC831-EEAA-4F55-A8E2-9D823B9BA746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0C4F6F-DAFF-41DB-A710-315C6FA53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373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C2867A6-0255-40C0-8BF1-B8324B160F04}" type="slidenum">
              <a:rPr lang="ru-RU" altLang="ru-RU">
                <a:solidFill>
                  <a:srgbClr val="000000"/>
                </a:solidFill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3</a:t>
            </a:fld>
            <a:endParaRPr lang="ru-RU" alt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0348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</a:defRPr>
            </a:lvl1pPr>
          </a:lstStyle>
          <a:p>
            <a:fld id="{6FDC5187-7134-4623-9335-4C13CE5DCF8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0680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00"/>
            <a:ext cx="4175125" cy="622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9907A6-55EE-470B-A7AC-8524876B294F}"/>
              </a:ext>
            </a:extLst>
          </p:cNvPr>
          <p:cNvSpPr/>
          <p:nvPr/>
        </p:nvSpPr>
        <p:spPr>
          <a:xfrm>
            <a:off x="3779912" y="69269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ЦЕНА ДЕЛЕНИЯ</a:t>
            </a:r>
            <a:endParaRPr lang="ru-RU" sz="16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B2BAB8EC-CE9F-4EDC-83CA-6A4F7CA20C7D}"/>
              </a:ext>
            </a:extLst>
          </p:cNvPr>
          <p:cNvSpPr/>
          <p:nvPr/>
        </p:nvSpPr>
        <p:spPr>
          <a:xfrm>
            <a:off x="3563888" y="1549480"/>
            <a:ext cx="4572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AutoNum type="arabicPeriod"/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два ближайших штриха шкалы, около которых написаны числовые значения,</a:t>
            </a:r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AutoNum type="arabicPeriod"/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большего значения вычесть меньшее,</a:t>
            </a:r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AutoNum type="arabicPeriod"/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Полученное число разделить на число делений, между этими числами.</a:t>
            </a:r>
          </a:p>
        </p:txBody>
      </p:sp>
    </p:spTree>
    <p:extLst>
      <p:ext uri="{BB962C8B-B14F-4D97-AF65-F5344CB8AC3E}">
        <p14:creationId xmlns:p14="http://schemas.microsoft.com/office/powerpoint/2010/main" val="4137461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9" t="27551" r="3265" b="54752"/>
          <a:stretch>
            <a:fillRect/>
          </a:stretch>
        </p:blipFill>
        <p:spPr bwMode="auto">
          <a:xfrm>
            <a:off x="179388" y="765175"/>
            <a:ext cx="8820150" cy="133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67544" y="2348880"/>
            <a:ext cx="8531678" cy="3847207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noFill/>
                <a:latin typeface="Tahoma" panose="020B060403050404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1905935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 Box 4"/>
          <p:cNvSpPr txBox="1">
            <a:spLocks noChangeArrowheads="1"/>
          </p:cNvSpPr>
          <p:nvPr/>
        </p:nvSpPr>
        <p:spPr bwMode="auto">
          <a:xfrm>
            <a:off x="250825" y="188913"/>
            <a:ext cx="842486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ru-RU" altLang="ru-RU" b="1" dirty="0">
                <a:solidFill>
                  <a:srgbClr val="2603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Погрешность измерений равна цене деления шкалы измерительного прибора!</a:t>
            </a:r>
          </a:p>
        </p:txBody>
      </p:sp>
      <p:pic>
        <p:nvPicPr>
          <p:cNvPr id="18227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" t="39171" r="3125" b="43098"/>
          <a:stretch>
            <a:fillRect/>
          </a:stretch>
        </p:blipFill>
        <p:spPr bwMode="auto">
          <a:xfrm>
            <a:off x="250825" y="1758950"/>
            <a:ext cx="8748713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2276" name="Text Box 7"/>
          <p:cNvSpPr txBox="1">
            <a:spLocks noChangeArrowheads="1"/>
          </p:cNvSpPr>
          <p:nvPr/>
        </p:nvSpPr>
        <p:spPr bwMode="auto">
          <a:xfrm>
            <a:off x="250825" y="3136900"/>
            <a:ext cx="8567738" cy="215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Длина карандаша </a:t>
            </a:r>
            <a:r>
              <a:rPr lang="en-US" alt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alt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=13,7 см.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Погрешность измерения равна ∆</a:t>
            </a:r>
            <a:r>
              <a:rPr lang="en-US" alt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l=</a:t>
            </a:r>
            <a: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0,1 см.</a:t>
            </a:r>
            <a:endParaRPr lang="en-US" alt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Длину карандаша можно записать:</a:t>
            </a:r>
            <a:r>
              <a:rPr lang="en-US" altLang="ru-RU" sz="36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=(</a:t>
            </a:r>
            <a:r>
              <a:rPr lang="en-US" altLang="ru-RU" sz="36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 </a:t>
            </a:r>
            <a:r>
              <a:rPr lang="en-US" alt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 ∆</a:t>
            </a:r>
            <a:r>
              <a:rPr lang="en-US" altLang="ru-RU" sz="36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82277" name="Text Box 8"/>
          <p:cNvSpPr txBox="1">
            <a:spLocks noChangeArrowheads="1"/>
          </p:cNvSpPr>
          <p:nvPr/>
        </p:nvSpPr>
        <p:spPr bwMode="auto">
          <a:xfrm>
            <a:off x="1403350" y="5516563"/>
            <a:ext cx="68945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US" altLang="ru-RU" sz="6000" b="1" i="1" dirty="0">
                <a:solidFill>
                  <a:srgbClr val="2603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ru-RU" sz="6000" b="1" dirty="0">
                <a:solidFill>
                  <a:srgbClr val="2603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=(13,7 ± 0,</a:t>
            </a:r>
            <a:r>
              <a:rPr lang="ru-RU" altLang="ru-RU" sz="6000" b="1" dirty="0">
                <a:solidFill>
                  <a:srgbClr val="2603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ru-RU" sz="6000" b="1" dirty="0">
                <a:solidFill>
                  <a:srgbClr val="2603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altLang="ru-RU" sz="6000" b="1" dirty="0">
                <a:solidFill>
                  <a:srgbClr val="2603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  <a:endParaRPr lang="ru-RU" altLang="ru-RU" sz="4800" dirty="0">
              <a:solidFill>
                <a:srgbClr val="2603B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542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0"/>
            <a:ext cx="8510588" cy="9080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Определите цену деления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71011" name="Picture 8" descr="16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91025" y="4029075"/>
            <a:ext cx="4587875" cy="2568575"/>
          </a:xfrm>
          <a:noFill/>
        </p:spPr>
      </p:pic>
      <p:pic>
        <p:nvPicPr>
          <p:cNvPr id="171012" name="Picture 4" descr="{6E1028B3-9430-4AE7-8148-ED94D03CA6BB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149725"/>
            <a:ext cx="40925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013" name="Picture 5" descr="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908050"/>
            <a:ext cx="2773363" cy="274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014" name="Picture 6" descr="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425" y="908050"/>
            <a:ext cx="24320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015" name="Picture 7" descr="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908050"/>
            <a:ext cx="2933700" cy="274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0047604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216735" y="288131"/>
            <a:ext cx="3962400" cy="1196653"/>
          </a:xfrm>
          <a:solidFill>
            <a:schemeClr val="tx1"/>
          </a:solidFill>
          <a:ln w="5715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2800" b="1" dirty="0">
                <a:solidFill>
                  <a:srgbClr val="3333FF"/>
                </a:solidFill>
                <a:effectLst/>
                <a:latin typeface="+mn-lt"/>
              </a:rPr>
              <a:t>Определите</a:t>
            </a:r>
            <a:br>
              <a:rPr lang="ru-RU" altLang="ru-RU" sz="2800" b="1" dirty="0">
                <a:solidFill>
                  <a:srgbClr val="3333FF"/>
                </a:solidFill>
                <a:effectLst/>
                <a:latin typeface="+mn-lt"/>
              </a:rPr>
            </a:br>
            <a:r>
              <a:rPr lang="ru-RU" altLang="ru-RU" sz="2800" b="1" dirty="0">
                <a:solidFill>
                  <a:srgbClr val="3333FF"/>
                </a:solidFill>
                <a:effectLst/>
                <a:latin typeface="+mn-lt"/>
              </a:rPr>
              <a:t> показания приборов</a:t>
            </a:r>
            <a:endParaRPr lang="ru-RU" altLang="ru-RU" sz="2400" b="1" dirty="0">
              <a:effectLst/>
            </a:endParaRPr>
          </a:p>
        </p:txBody>
      </p:sp>
      <p:pic>
        <p:nvPicPr>
          <p:cNvPr id="10254" name="Picture 14" descr="A1A4059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5" t="18182" r="6706"/>
          <a:stretch>
            <a:fillRect/>
          </a:stretch>
        </p:blipFill>
        <p:spPr>
          <a:xfrm>
            <a:off x="228600" y="1600200"/>
            <a:ext cx="4191000" cy="434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7" name="Picture 17" descr="712FE0D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1000"/>
            <a:ext cx="18288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9" name="Picture 19" descr="F97048B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81000"/>
            <a:ext cx="19177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5506008"/>
      </p:ext>
    </p:extLst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4000">
                <a:solidFill>
                  <a:srgbClr val="0000FF"/>
                </a:solidFill>
                <a:latin typeface="Times New Roman" panose="02020603050405020304" pitchFamily="18" charset="0"/>
              </a:rPr>
              <a:t>Определить цену деления мензурки и объём жидкости  в мензурке</a:t>
            </a:r>
          </a:p>
        </p:txBody>
      </p:sp>
      <p:graphicFrame>
        <p:nvGraphicFramePr>
          <p:cNvPr id="175107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323850" y="1268413"/>
          <a:ext cx="2879725" cy="540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Visio" r:id="rId3" imgW="1180719" imgH="2216277" progId="Visio.Drawing.11">
                  <p:embed/>
                </p:oleObj>
              </mc:Choice>
              <mc:Fallback>
                <p:oleObj name="Visio" r:id="rId3" imgW="1180719" imgH="2216277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1268413"/>
                        <a:ext cx="2879725" cy="5405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5108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084888" y="1341438"/>
          <a:ext cx="2663825" cy="520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Visio" r:id="rId5" imgW="1297686" imgH="2197989" progId="Visio.Drawing.11">
                  <p:embed/>
                </p:oleObj>
              </mc:Choice>
              <mc:Fallback>
                <p:oleObj name="Visio" r:id="rId5" imgW="1297686" imgH="2197989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8" y="1341438"/>
                        <a:ext cx="2663825" cy="5203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5109" name="Object 8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987675" y="1268413"/>
          <a:ext cx="2952750" cy="533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Visio" r:id="rId7" imgW="1117854" imgH="2017776" progId="Visio.Drawing.11">
                  <p:embed/>
                </p:oleObj>
              </mc:Choice>
              <mc:Fallback>
                <p:oleObj name="Visio" r:id="rId7" imgW="1117854" imgH="201777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1268413"/>
                        <a:ext cx="2952750" cy="5330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41629020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>
                <a:solidFill>
                  <a:srgbClr val="0000FF"/>
                </a:solidFill>
                <a:latin typeface="Times New Roman" panose="02020603050405020304" pitchFamily="18" charset="0"/>
              </a:rPr>
              <a:t>Определить цену деления мензурки и объём жидкости  в мензурке</a:t>
            </a:r>
          </a:p>
        </p:txBody>
      </p:sp>
      <p:graphicFrame>
        <p:nvGraphicFramePr>
          <p:cNvPr id="176131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6156325" y="1412875"/>
          <a:ext cx="2271713" cy="446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Visio" r:id="rId3" imgW="1117854" imgH="2197608" progId="Visio.Drawing.11">
                  <p:embed/>
                </p:oleObj>
              </mc:Choice>
              <mc:Fallback>
                <p:oleObj name="Visio" r:id="rId3" imgW="1117854" imgH="219760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325" y="1412875"/>
                        <a:ext cx="2271713" cy="4465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6132" name="Object 1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348038" y="2060575"/>
          <a:ext cx="1843087" cy="362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Visio" r:id="rId5" imgW="1117854" imgH="2197608" progId="Visio.Drawing.11">
                  <p:embed/>
                </p:oleObj>
              </mc:Choice>
              <mc:Fallback>
                <p:oleObj name="Visio" r:id="rId5" imgW="1117854" imgH="219760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2060575"/>
                        <a:ext cx="1843087" cy="3625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6133" name="Object 1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827088" y="2924175"/>
          <a:ext cx="1479550" cy="290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Visio" r:id="rId7" imgW="1117854" imgH="2197608" progId="Visio.Drawing.11">
                  <p:embed/>
                </p:oleObj>
              </mc:Choice>
              <mc:Fallback>
                <p:oleObj name="Visio" r:id="rId7" imgW="1117854" imgH="219760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2924175"/>
                        <a:ext cx="1479550" cy="290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3465759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>
                <a:solidFill>
                  <a:srgbClr val="0000FF"/>
                </a:solidFill>
                <a:latin typeface="Times New Roman" panose="02020603050405020304" pitchFamily="18" charset="0"/>
              </a:rPr>
              <a:t>Определить цену деления мензурки и объём жидкости  в мензурке</a:t>
            </a:r>
          </a:p>
        </p:txBody>
      </p:sp>
      <p:graphicFrame>
        <p:nvGraphicFramePr>
          <p:cNvPr id="177155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395288" y="2781300"/>
          <a:ext cx="1722437" cy="338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Visio" r:id="rId3" imgW="1117854" imgH="2197608" progId="Visio.Drawing.11">
                  <p:embed/>
                </p:oleObj>
              </mc:Choice>
              <mc:Fallback>
                <p:oleObj name="Visio" r:id="rId3" imgW="1117854" imgH="219760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2781300"/>
                        <a:ext cx="1722437" cy="3384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7156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132138" y="2349500"/>
          <a:ext cx="2012950" cy="396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Visio" r:id="rId5" imgW="1117854" imgH="2197608" progId="Visio.Drawing.11">
                  <p:embed/>
                </p:oleObj>
              </mc:Choice>
              <mc:Fallback>
                <p:oleObj name="Visio" r:id="rId5" imgW="1117854" imgH="219760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2349500"/>
                        <a:ext cx="2012950" cy="3960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7157" name="Object 8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084888" y="1412875"/>
          <a:ext cx="2506662" cy="496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Visio" r:id="rId7" imgW="1117854" imgH="2216277" progId="Visio.Drawing.11">
                  <p:embed/>
                </p:oleObj>
              </mc:Choice>
              <mc:Fallback>
                <p:oleObj name="Visio" r:id="rId7" imgW="1117854" imgH="2216277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8" y="1412875"/>
                        <a:ext cx="2506662" cy="496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30697159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A23FE2C-4E84-41B9-B46B-8187CBDBF170}" type="slidenum">
              <a:rPr lang="ru-RU" altLang="ru-RU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ru-RU" altLang="ru-RU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pic>
        <p:nvPicPr>
          <p:cNvPr id="178179" name="Рисунок 336" descr="http://www.physics-regelman.com/secondary/5/1/1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5813"/>
            <a:ext cx="9144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80" name="Rectangle 2"/>
          <p:cNvSpPr>
            <a:spLocks noChangeArrowheads="1"/>
          </p:cNvSpPr>
          <p:nvPr/>
        </p:nvSpPr>
        <p:spPr bwMode="auto">
          <a:xfrm>
            <a:off x="152400" y="5429250"/>
            <a:ext cx="89916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>
                <a:solidFill>
                  <a:srgbClr val="00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Расположить линейки в порядке увеличения их точности измерения</a:t>
            </a:r>
            <a:r>
              <a:rPr lang="ru-RU" altLang="ru-RU" sz="1200">
                <a:solidFill>
                  <a:srgbClr val="00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201518"/>
      </p:ext>
    </p:extLst>
  </p:cSld>
  <p:clrMapOvr>
    <a:masterClrMapping/>
  </p:clrMapOvr>
  <p:transition advTm="1937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187" y="345141"/>
            <a:ext cx="3530507" cy="532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510588" cy="6207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ПОГРЕШНОСТИ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310356"/>
            <a:ext cx="6305326" cy="165735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Источниками погрешностей при измерениях являются: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неточность самих измерительных приборов,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 снятия показаний с прибора,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непостоянство измеряемой величины.</a:t>
            </a:r>
          </a:p>
        </p:txBody>
      </p:sp>
    </p:spTree>
    <p:extLst>
      <p:ext uri="{BB962C8B-B14F-4D97-AF65-F5344CB8AC3E}">
        <p14:creationId xmlns:p14="http://schemas.microsoft.com/office/powerpoint/2010/main" val="1930718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9" t="27551" r="3265" b="54752"/>
          <a:stretch>
            <a:fillRect/>
          </a:stretch>
        </p:blipFill>
        <p:spPr bwMode="auto">
          <a:xfrm>
            <a:off x="179388" y="404813"/>
            <a:ext cx="8820150" cy="133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022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89" t="39171" r="8809" b="43098"/>
          <a:stretch>
            <a:fillRect/>
          </a:stretch>
        </p:blipFill>
        <p:spPr bwMode="auto">
          <a:xfrm>
            <a:off x="2051050" y="1989138"/>
            <a:ext cx="5391150" cy="325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853408" y="5535296"/>
            <a:ext cx="7471917" cy="1292662"/>
          </a:xfrm>
          <a:prstGeom prst="rect">
            <a:avLst/>
          </a:prstGeom>
          <a:blipFill rotWithShape="1">
            <a:blip r:embed="rId4"/>
            <a:stretch>
              <a:fillRect l="-4405" b="-13208"/>
            </a:stretch>
          </a:blipFill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noFill/>
                <a:latin typeface="Tahoma" panose="020B060403050404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2576584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</Words>
  <Application>Microsoft Office PowerPoint</Application>
  <PresentationFormat>Экран (4:3)</PresentationFormat>
  <Paragraphs>26</Paragraphs>
  <Slides>11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Visio</vt:lpstr>
      <vt:lpstr>Презентация PowerPoint</vt:lpstr>
      <vt:lpstr>Определите цену деления </vt:lpstr>
      <vt:lpstr>Определите  показания приборов</vt:lpstr>
      <vt:lpstr>Определить цену деления мензурки и объём жидкости  в мензурке</vt:lpstr>
      <vt:lpstr>Определить цену деления мензурки и объём жидкости  в мензурке</vt:lpstr>
      <vt:lpstr>Определить цену деления мензурки и объём жидкости  в мензурке</vt:lpstr>
      <vt:lpstr>Презентация PowerPoint</vt:lpstr>
      <vt:lpstr>ПОГРЕШНОСТИ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14847841521</dc:creator>
  <cp:lastModifiedBy>14847841521</cp:lastModifiedBy>
  <cp:revision>1</cp:revision>
  <dcterms:created xsi:type="dcterms:W3CDTF">2020-07-21T16:45:53Z</dcterms:created>
  <dcterms:modified xsi:type="dcterms:W3CDTF">2020-07-21T16:46:58Z</dcterms:modified>
</cp:coreProperties>
</file>