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7D3D8-F13E-4828-971C-FB725E353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50922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1E85F-3BF6-4E34-B975-B9B95DF77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93892"/>
      </p:ext>
    </p:extLst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8846F-5F7C-4EDF-8DD9-9ADD4190E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716421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2160587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smtClean="0"/>
              <a:t>Что изучает физика</a:t>
            </a:r>
            <a:r>
              <a:rPr lang="ru-RU" smtClean="0"/>
              <a:t>.</a:t>
            </a:r>
          </a:p>
        </p:txBody>
      </p:sp>
      <p:pic>
        <p:nvPicPr>
          <p:cNvPr id="9220" name="Picture 4" descr="земл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8125"/>
            <a:ext cx="3743325" cy="356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>
            <a:hlinkClick r:id="rId3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76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Из истории физики</a:t>
            </a:r>
          </a:p>
        </p:txBody>
      </p:sp>
      <p:pic>
        <p:nvPicPr>
          <p:cNvPr id="54276" name="Picture 4" descr="aristotel-0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557338"/>
            <a:ext cx="2663825" cy="2951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635375" y="1341438"/>
            <a:ext cx="5329238" cy="4789487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000" b="1" smtClean="0"/>
              <a:t>Физика</a:t>
            </a:r>
            <a:r>
              <a:rPr lang="ru-RU" sz="2000" smtClean="0"/>
              <a:t> как наука зародилась очень давно. Попытки объяснить явления природы были и в Китае, и в древней Греции, Индии. Физикой занимались философы,</a:t>
            </a:r>
            <a:r>
              <a:rPr lang="en-US" sz="2000" smtClean="0"/>
              <a:t> </a:t>
            </a:r>
            <a:r>
              <a:rPr lang="ru-RU" sz="2000" smtClean="0"/>
              <a:t>богословы, астрономы, мореплаватели, врачи. В четвертом веке до нашей эры Аристотель ввел понятие</a:t>
            </a:r>
            <a:r>
              <a:rPr lang="en-US" sz="2000" smtClean="0"/>
              <a:t>’’</a:t>
            </a:r>
            <a:r>
              <a:rPr lang="ru-RU" sz="2000" smtClean="0"/>
              <a:t>физика</a:t>
            </a:r>
            <a:r>
              <a:rPr lang="en-US" sz="2000" smtClean="0"/>
              <a:t>’’</a:t>
            </a:r>
            <a:r>
              <a:rPr lang="ru-RU" sz="2000" smtClean="0"/>
              <a:t>(от греческого слова</a:t>
            </a:r>
            <a:r>
              <a:rPr lang="en-US" sz="2000" smtClean="0"/>
              <a:t>’’</a:t>
            </a:r>
            <a:r>
              <a:rPr lang="ru-RU" sz="2000" smtClean="0"/>
              <a:t>фюзис</a:t>
            </a:r>
            <a:r>
              <a:rPr lang="en-US" sz="2000" smtClean="0"/>
              <a:t>’’-</a:t>
            </a:r>
            <a:r>
              <a:rPr lang="ru-RU" sz="2000" smtClean="0"/>
              <a:t>природа</a:t>
            </a:r>
            <a:r>
              <a:rPr lang="en-US" sz="2000" smtClean="0"/>
              <a:t>).</a:t>
            </a:r>
            <a:r>
              <a:rPr lang="ru-RU" sz="2000" smtClean="0"/>
              <a:t>В русском языке это слово появилось в 18 веке, благодаря М.В.Ломоносову, ученому-энциклопедисту, основоположнику отечественной науки, который сделал перевод с немецкого первого учебника по физике.  </a:t>
            </a:r>
          </a:p>
          <a:p>
            <a:pPr eaLnBrk="1" hangingPunct="1">
              <a:defRPr/>
            </a:pPr>
            <a:endParaRPr lang="ru-RU" sz="2000" smtClean="0"/>
          </a:p>
        </p:txBody>
      </p:sp>
      <p:pic>
        <p:nvPicPr>
          <p:cNvPr id="54280" name="Picture 8" descr="CAG5MZW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76700"/>
            <a:ext cx="26574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7280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ПРОВЕРЬ СЕБЯ</a:t>
            </a:r>
          </a:p>
        </p:txBody>
      </p:sp>
      <p:pic>
        <p:nvPicPr>
          <p:cNvPr id="19459" name="Picture 8" descr="angl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3887788" cy="201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9" descr="Lens[1]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700213"/>
            <a:ext cx="3240088" cy="1944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71" name="Picture 11" descr="lab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lum bright="2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4149725"/>
            <a:ext cx="2376488" cy="1943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10" descr="42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4438650"/>
            <a:ext cx="1524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12" descr="Resbeam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933825"/>
            <a:ext cx="26654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43565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К каким явления относятся: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mtClean="0"/>
              <a:t>Электризация тел;</a:t>
            </a:r>
          </a:p>
          <a:p>
            <a:pPr eaLnBrk="1" hangingPunct="1">
              <a:defRPr/>
            </a:pPr>
            <a:r>
              <a:rPr lang="ru-RU" smtClean="0"/>
              <a:t>Эхо;</a:t>
            </a:r>
          </a:p>
          <a:p>
            <a:pPr eaLnBrk="1" hangingPunct="1">
              <a:defRPr/>
            </a:pPr>
            <a:r>
              <a:rPr lang="ru-RU" smtClean="0"/>
              <a:t>Распад ядер;</a:t>
            </a:r>
          </a:p>
          <a:p>
            <a:pPr eaLnBrk="1" hangingPunct="1">
              <a:defRPr/>
            </a:pPr>
            <a:r>
              <a:rPr lang="ru-RU" smtClean="0"/>
              <a:t>Влияние магнитного поля Земли на стрелку компаса;</a:t>
            </a:r>
          </a:p>
          <a:p>
            <a:pPr eaLnBrk="1" hangingPunct="1">
              <a:defRPr/>
            </a:pPr>
            <a:r>
              <a:rPr lang="ru-RU" smtClean="0"/>
              <a:t>Солнечный зайчик;</a:t>
            </a:r>
          </a:p>
          <a:p>
            <a:pPr eaLnBrk="1" hangingPunct="1">
              <a:defRPr/>
            </a:pPr>
            <a:r>
              <a:rPr lang="ru-RU" smtClean="0"/>
              <a:t>Снегопад;</a:t>
            </a:r>
          </a:p>
          <a:p>
            <a:pPr eaLnBrk="1" hangingPunct="1">
              <a:defRPr/>
            </a:pPr>
            <a:r>
              <a:rPr lang="ru-RU" smtClean="0"/>
              <a:t>Таяние льда</a:t>
            </a:r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79878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648200" y="1557338"/>
            <a:ext cx="4038600" cy="44640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Электрическое</a:t>
            </a:r>
          </a:p>
          <a:p>
            <a:pPr eaLnBrk="1" hangingPunct="1">
              <a:defRPr/>
            </a:pPr>
            <a:r>
              <a:rPr lang="ru-RU" smtClean="0"/>
              <a:t>Звуковое</a:t>
            </a:r>
          </a:p>
          <a:p>
            <a:pPr eaLnBrk="1" hangingPunct="1">
              <a:defRPr/>
            </a:pPr>
            <a:r>
              <a:rPr lang="ru-RU" smtClean="0"/>
              <a:t>Атомное;</a:t>
            </a:r>
          </a:p>
          <a:p>
            <a:pPr eaLnBrk="1" hangingPunct="1">
              <a:defRPr/>
            </a:pPr>
            <a:r>
              <a:rPr lang="ru-RU" smtClean="0"/>
              <a:t>Магнитное;</a:t>
            </a:r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000" smtClean="0"/>
          </a:p>
          <a:p>
            <a:pPr eaLnBrk="1" hangingPunct="1">
              <a:defRPr/>
            </a:pPr>
            <a:r>
              <a:rPr lang="ru-RU" smtClean="0"/>
              <a:t>Оптическое;</a:t>
            </a:r>
          </a:p>
          <a:p>
            <a:pPr eaLnBrk="1" hangingPunct="1">
              <a:defRPr/>
            </a:pPr>
            <a:r>
              <a:rPr lang="ru-RU" smtClean="0"/>
              <a:t>Механическое;</a:t>
            </a:r>
          </a:p>
          <a:p>
            <a:pPr eaLnBrk="1" hangingPunct="1">
              <a:defRPr/>
            </a:pPr>
            <a:r>
              <a:rPr lang="ru-RU" smtClean="0"/>
              <a:t>тепловое</a:t>
            </a:r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198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§</a:t>
            </a:r>
            <a:r>
              <a:rPr lang="ru-RU" dirty="0" smtClean="0">
                <a:latin typeface="Arial Black" pitchFamily="34" charset="0"/>
              </a:rPr>
              <a:t>1 учебника;</a:t>
            </a:r>
          </a:p>
          <a:p>
            <a:pPr eaLnBrk="1" hangingPunct="1">
              <a:defRPr/>
            </a:pPr>
            <a:r>
              <a:rPr lang="ru-RU" dirty="0" smtClean="0">
                <a:latin typeface="Arial Black" pitchFamily="34" charset="0"/>
              </a:rPr>
              <a:t>Ответить на вопросы в конце </a:t>
            </a:r>
            <a:r>
              <a:rPr lang="en-US" dirty="0" smtClean="0">
                <a:latin typeface="Arial Black" pitchFamily="34" charset="0"/>
              </a:rPr>
              <a:t>§</a:t>
            </a:r>
            <a:r>
              <a:rPr lang="ru-RU" smtClean="0">
                <a:latin typeface="Arial Black" pitchFamily="34" charset="0"/>
              </a:rPr>
              <a:t>;</a:t>
            </a:r>
            <a:endParaRPr lang="ru-RU" dirty="0" smtClean="0">
              <a:latin typeface="Arial Black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Домашнее задание:</a:t>
            </a:r>
          </a:p>
        </p:txBody>
      </p:sp>
    </p:spTree>
    <p:extLst>
      <p:ext uri="{BB962C8B-B14F-4D97-AF65-F5344CB8AC3E}">
        <p14:creationId xmlns:p14="http://schemas.microsoft.com/office/powerpoint/2010/main" val="88378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ПРИРОДА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r>
              <a:rPr lang="ru-RU" dirty="0" smtClean="0"/>
              <a:t>ФИЗИКА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r>
              <a:rPr lang="ru-RU" dirty="0" smtClean="0"/>
              <a:t>ТЕХНИКА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endParaRPr lang="ru-RU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accent1"/>
                </a:solidFill>
              </a:rPr>
              <a:t>ФИЗИКА</a:t>
            </a:r>
            <a:r>
              <a:rPr lang="ru-RU" sz="4000" b="1" smtClean="0">
                <a:solidFill>
                  <a:schemeClr val="tx1"/>
                </a:solidFill>
              </a:rPr>
              <a:t> </a:t>
            </a:r>
            <a:r>
              <a:rPr lang="ru-RU" sz="4000" smtClean="0"/>
              <a:t>– НАУКА О НЕЖИВОЙ ПРИРОДЕ.</a:t>
            </a:r>
          </a:p>
        </p:txBody>
      </p:sp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4724327" y="3140968"/>
            <a:ext cx="7937" cy="8249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694671" y="4379524"/>
            <a:ext cx="0" cy="7204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4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Механические явления</a:t>
            </a:r>
          </a:p>
        </p:txBody>
      </p:sp>
      <p:pic>
        <p:nvPicPr>
          <p:cNvPr id="11271" name="Picture 12" descr="sci-trainn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484313"/>
            <a:ext cx="3671887" cy="2447925"/>
          </a:xfrm>
          <a:noFill/>
        </p:spPr>
      </p:pic>
      <p:pic>
        <p:nvPicPr>
          <p:cNvPr id="11274" name="Picture 17" descr="plane_in_sky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412875"/>
            <a:ext cx="3816350" cy="2520950"/>
          </a:xfrm>
          <a:noFill/>
        </p:spPr>
      </p:pic>
      <p:pic>
        <p:nvPicPr>
          <p:cNvPr id="11273" name="Picture 16" descr="peo-vacation_couple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113" y="4005263"/>
            <a:ext cx="3621087" cy="2303462"/>
          </a:xfrm>
          <a:noFill/>
        </p:spPr>
      </p:pic>
      <p:pic>
        <p:nvPicPr>
          <p:cNvPr id="11275" name="Picture 18" descr="Balls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81525"/>
            <a:ext cx="1143000" cy="857250"/>
          </a:xfrm>
          <a:noFill/>
        </p:spPr>
      </p:pic>
      <p:sp>
        <p:nvSpPr>
          <p:cNvPr id="11267" name="Rectangle 8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ru-RU" sz="2400">
              <a:latin typeface="Arial" charset="0"/>
            </a:endParaRPr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ru-RU" sz="2400">
              <a:latin typeface="Arial" charset="0"/>
            </a:endParaRP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468313" y="1628775"/>
            <a:ext cx="40386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ru-RU" sz="2400">
              <a:latin typeface="Arial" charset="0"/>
            </a:endParaRPr>
          </a:p>
        </p:txBody>
      </p:sp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179388" y="1773238"/>
            <a:ext cx="403860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ru-RU" sz="2400">
              <a:latin typeface="Arial" charset="0"/>
            </a:endParaRPr>
          </a:p>
        </p:txBody>
      </p:sp>
      <p:sp>
        <p:nvSpPr>
          <p:cNvPr id="11272" name="Rectangle 15"/>
          <p:cNvSpPr>
            <a:spLocks noChangeArrowheads="1"/>
          </p:cNvSpPr>
          <p:nvPr/>
        </p:nvSpPr>
        <p:spPr bwMode="auto">
          <a:xfrm>
            <a:off x="468313" y="3933825"/>
            <a:ext cx="403860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ru-RU" sz="2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948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ЭЛЕКТРИЧЕСКИЕ ЯВЛЕНИЯ</a:t>
            </a:r>
          </a:p>
        </p:txBody>
      </p:sp>
      <p:pic>
        <p:nvPicPr>
          <p:cNvPr id="12293" name="Picture 11" descr="050221statichair9to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484313"/>
            <a:ext cx="3671888" cy="4465637"/>
          </a:xfrm>
          <a:noFill/>
        </p:spPr>
      </p:pic>
      <p:pic>
        <p:nvPicPr>
          <p:cNvPr id="12291" name="Picture 7" descr="l8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1557338"/>
            <a:ext cx="2665413" cy="1624012"/>
          </a:xfrm>
          <a:noFill/>
        </p:spPr>
      </p:pic>
      <p:pic>
        <p:nvPicPr>
          <p:cNvPr id="12292" name="Picture 8" descr="du-010i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3500438"/>
            <a:ext cx="4105275" cy="2449512"/>
          </a:xfrm>
          <a:noFill/>
        </p:spPr>
      </p:pic>
    </p:spTree>
    <p:extLst>
      <p:ext uri="{BB962C8B-B14F-4D97-AF65-F5344CB8AC3E}">
        <p14:creationId xmlns:p14="http://schemas.microsoft.com/office/powerpoint/2010/main" val="39712606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МАГНИТНЫЕ ЯВЛЕНИЯ</a:t>
            </a:r>
          </a:p>
        </p:txBody>
      </p:sp>
      <p:pic>
        <p:nvPicPr>
          <p:cNvPr id="13315" name="Picture 11" descr="mill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3384550" cy="4464050"/>
          </a:xfrm>
          <a:noFill/>
        </p:spPr>
      </p:pic>
      <p:pic>
        <p:nvPicPr>
          <p:cNvPr id="13316" name="Picture 12" descr="magneto"/>
          <p:cNvPicPr>
            <a:picLocks noGrp="1" noChangeAspect="1" noChangeArrowheads="1" noCro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00213"/>
            <a:ext cx="3887788" cy="1944687"/>
          </a:xfrm>
          <a:noFill/>
        </p:spPr>
      </p:pic>
      <p:pic>
        <p:nvPicPr>
          <p:cNvPr id="13317" name="Picture 13" descr="Osci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54438"/>
            <a:ext cx="3960813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53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15[1]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719" y="4067175"/>
            <a:ext cx="1714500" cy="666750"/>
          </a:xfrm>
          <a:noFill/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ОПТИЧЕСКИЕ ЯВЛЕНИЯ</a:t>
            </a:r>
          </a:p>
        </p:txBody>
      </p:sp>
      <p:pic>
        <p:nvPicPr>
          <p:cNvPr id="46085" name="Picture 5" descr="12g-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42481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 descr="Prism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8877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44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ТЕПЛОВЫЕ ЯВЛЕНИЯ</a:t>
            </a:r>
          </a:p>
        </p:txBody>
      </p:sp>
      <p:pic>
        <p:nvPicPr>
          <p:cNvPr id="47114" name="Picture 10" descr="07f-i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773238"/>
            <a:ext cx="3673475" cy="4248150"/>
          </a:xfrm>
          <a:noFill/>
        </p:spPr>
      </p:pic>
      <p:pic>
        <p:nvPicPr>
          <p:cNvPr id="15364" name="Picture 11" descr="i11"/>
          <p:cNvPicPr>
            <a:picLocks noGrp="1" noChangeAspect="1" noChangeArrowheads="1" noCro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337" y="3831431"/>
            <a:ext cx="1362075" cy="1143000"/>
          </a:xfrm>
          <a:noFill/>
        </p:spPr>
      </p:pic>
      <p:pic>
        <p:nvPicPr>
          <p:cNvPr id="47116" name="Picture 12" descr="12a-i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44675"/>
            <a:ext cx="34559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6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АТОМНЫЕ ЯВЛЕНИЯ</a:t>
            </a:r>
          </a:p>
        </p:txBody>
      </p:sp>
      <p:pic>
        <p:nvPicPr>
          <p:cNvPr id="48134" name="Picture 6" descr="00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3284538"/>
            <a:ext cx="3538537" cy="2736850"/>
          </a:xfrm>
          <a:noFill/>
        </p:spPr>
      </p:pic>
      <p:pic>
        <p:nvPicPr>
          <p:cNvPr id="48136" name="Picture 8" descr="001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412875"/>
            <a:ext cx="4392612" cy="4464050"/>
          </a:xfrm>
          <a:noFill/>
        </p:spPr>
      </p:pic>
      <p:pic>
        <p:nvPicPr>
          <p:cNvPr id="48135" name="Picture 7" descr="tema-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3744912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3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ЗВУКОВЫЕ ЯВЛЕНИЯ</a:t>
            </a:r>
          </a:p>
        </p:txBody>
      </p:sp>
    </p:spTree>
    <p:extLst>
      <p:ext uri="{BB962C8B-B14F-4D97-AF65-F5344CB8AC3E}">
        <p14:creationId xmlns:p14="http://schemas.microsoft.com/office/powerpoint/2010/main" val="233561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</TotalTime>
  <Words>174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Что изучает физика.</vt:lpstr>
      <vt:lpstr>ФИЗИКА – НАУКА О НЕЖИВОЙ ПРИРОДЕ.</vt:lpstr>
      <vt:lpstr>Механические явления</vt:lpstr>
      <vt:lpstr>ЭЛЕКТРИЧЕСКИЕ ЯВЛЕНИЯ</vt:lpstr>
      <vt:lpstr>МАГНИТНЫЕ ЯВЛЕНИЯ</vt:lpstr>
      <vt:lpstr>ОПТИЧЕСКИЕ ЯВЛЕНИЯ</vt:lpstr>
      <vt:lpstr>ТЕПЛОВЫЕ ЯВЛЕНИЯ</vt:lpstr>
      <vt:lpstr>АТОМНЫЕ ЯВЛЕНИЯ</vt:lpstr>
      <vt:lpstr>ЗВУКОВЫЕ ЯВЛЕНИЯ</vt:lpstr>
      <vt:lpstr>Из истории физики</vt:lpstr>
      <vt:lpstr>ПРОВЕРЬ СЕБЯ</vt:lpstr>
      <vt:lpstr> К каким явления относятся: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изучает физика.</dc:title>
  <dc:creator>14847841521</dc:creator>
  <cp:lastModifiedBy>14847841521</cp:lastModifiedBy>
  <cp:revision>4</cp:revision>
  <dcterms:created xsi:type="dcterms:W3CDTF">2020-07-20T13:00:08Z</dcterms:created>
  <dcterms:modified xsi:type="dcterms:W3CDTF">2020-07-22T14:42:38Z</dcterms:modified>
</cp:coreProperties>
</file>