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C80C6-B9B7-4719-8D79-B8B8C532C3D8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2A36E-3E73-425C-9813-B61AABE49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92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C2867A6-0255-40C0-8BF1-B8324B160F04}" type="slidenum">
              <a:rPr lang="ru-RU" altLang="ru-RU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034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fld id="{6FDC5187-7134-4623-9335-4C13CE5DCF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550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4175125" cy="622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9907A6-55EE-470B-A7AC-8524876B294F}"/>
              </a:ext>
            </a:extLst>
          </p:cNvPr>
          <p:cNvSpPr/>
          <p:nvPr/>
        </p:nvSpPr>
        <p:spPr>
          <a:xfrm>
            <a:off x="3779912" y="6926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ЦЕНА ДЕЛЕНИЯ</a:t>
            </a:r>
            <a:endParaRPr lang="ru-RU" sz="16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2BAB8EC-CE9F-4EDC-83CA-6A4F7CA20C7D}"/>
              </a:ext>
            </a:extLst>
          </p:cNvPr>
          <p:cNvSpPr/>
          <p:nvPr/>
        </p:nvSpPr>
        <p:spPr>
          <a:xfrm>
            <a:off x="3563888" y="1549480"/>
            <a:ext cx="4572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два ближайших штриха шкалы, около которых написаны числовые значения,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большего значения вычесть меньшее,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число разделить на число делений, между этими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706634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27551" r="3265" b="54752"/>
          <a:stretch>
            <a:fillRect/>
          </a:stretch>
        </p:blipFill>
        <p:spPr bwMode="auto">
          <a:xfrm>
            <a:off x="179388" y="765175"/>
            <a:ext cx="8820150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2348880"/>
            <a:ext cx="8531678" cy="3847207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noFill/>
                <a:latin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4922920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4248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Погрешность измерений равна цене деления шкалы измерительного прибора!</a:t>
            </a:r>
          </a:p>
        </p:txBody>
      </p:sp>
      <p:pic>
        <p:nvPicPr>
          <p:cNvPr id="1822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 t="39171" r="3125" b="43098"/>
          <a:stretch>
            <a:fillRect/>
          </a:stretch>
        </p:blipFill>
        <p:spPr bwMode="auto">
          <a:xfrm>
            <a:off x="250825" y="1758950"/>
            <a:ext cx="8748713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6" name="Text Box 7"/>
          <p:cNvSpPr txBox="1">
            <a:spLocks noChangeArrowheads="1"/>
          </p:cNvSpPr>
          <p:nvPr/>
        </p:nvSpPr>
        <p:spPr bwMode="auto">
          <a:xfrm>
            <a:off x="250825" y="3136900"/>
            <a:ext cx="8567738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карандаша </a:t>
            </a:r>
            <a:r>
              <a:rPr lang="en-US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=13,7 см.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Погрешность измерения равна ∆</a:t>
            </a:r>
            <a:r>
              <a:rPr lang="en-US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l=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 см.</a:t>
            </a:r>
            <a:endParaRPr lang="en-US" alt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Длину карандаша можно записать: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∆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2277" name="Text Box 8"/>
          <p:cNvSpPr txBox="1">
            <a:spLocks noChangeArrowheads="1"/>
          </p:cNvSpPr>
          <p:nvPr/>
        </p:nvSpPr>
        <p:spPr bwMode="auto">
          <a:xfrm>
            <a:off x="1403350" y="5516563"/>
            <a:ext cx="68945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ru-RU" sz="6000" b="1" i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=(13,7 ± 0,</a:t>
            </a:r>
            <a:r>
              <a:rPr lang="ru-RU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endParaRPr lang="ru-RU" altLang="ru-RU" sz="4800" dirty="0">
              <a:solidFill>
                <a:srgbClr val="2603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44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3600" b="1" dirty="0">
                <a:latin typeface="Cambria"/>
                <a:ea typeface="+mn-ea"/>
                <a:cs typeface="+mn-cs"/>
              </a:rPr>
              <a:t>Лабораторная работа №1 </a:t>
            </a:r>
            <a:br>
              <a:rPr lang="ru-RU" sz="3600" b="1" dirty="0">
                <a:latin typeface="Cambria"/>
                <a:ea typeface="+mn-ea"/>
                <a:cs typeface="+mn-cs"/>
              </a:rPr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988840"/>
            <a:ext cx="6400800" cy="17526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4504C8"/>
                </a:solidFill>
                <a:effectLst/>
                <a:latin typeface="Times New Roman"/>
                <a:ea typeface="Calibri"/>
              </a:rPr>
              <a:t>«Определение цены деления измерительного прибора. Измерение физических величин с учетом абсолютной погрешности»</a:t>
            </a:r>
            <a:endParaRPr lang="ru-RU" sz="3600" b="1" dirty="0">
              <a:solidFill>
                <a:srgbClr val="4504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14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https://im0-tub-ru.yandex.net/i?id=ed41c2e9c22a4776597e494e6342cb8c&amp;n=33&amp;h=215&amp;w=4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1"/>
          <a:stretch/>
        </p:blipFill>
        <p:spPr bwMode="auto">
          <a:xfrm>
            <a:off x="50206" y="5253416"/>
            <a:ext cx="2805910" cy="157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3238" y="47555"/>
            <a:ext cx="3859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Лабораторная работа №1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404664"/>
            <a:ext cx="88558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rgbClr val="009A46"/>
                </a:solidFill>
                <a:latin typeface="Times New Roman"/>
                <a:ea typeface="Calibri"/>
              </a:rPr>
              <a:t>Определение цены деления измерительного прибора.</a:t>
            </a:r>
          </a:p>
          <a:p>
            <a:r>
              <a:rPr lang="ru-RU" sz="2200" b="1" dirty="0">
                <a:solidFill>
                  <a:srgbClr val="009A46"/>
                </a:solidFill>
                <a:latin typeface="Times New Roman"/>
                <a:ea typeface="Calibri"/>
              </a:rPr>
              <a:t> Измерение физических величин с учетом абсолютной погрешности.</a:t>
            </a:r>
            <a:endParaRPr lang="ru-RU" sz="2200" b="1" dirty="0">
              <a:solidFill>
                <a:srgbClr val="009A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483" y="1173510"/>
            <a:ext cx="878291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u="sng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</a:t>
            </a:r>
            <a:r>
              <a:rPr lang="ru-RU" sz="2200" b="1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цену деления измерительных приборов</a:t>
            </a:r>
          </a:p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(измерительного цилиндра(мензурки) и термометра). Научиться </a:t>
            </a:r>
          </a:p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ими и определять с их помощью объем </a:t>
            </a:r>
          </a:p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жидкости и температуру. Научиться записывать</a:t>
            </a:r>
          </a:p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измерений с учетом погрешности.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561" y="2947120"/>
            <a:ext cx="800105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u="sng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2200" b="1" dirty="0">
                <a:solidFill>
                  <a:srgbClr val="A04DA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измерительный цилиндр (мензурка)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 с водой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пробирка большая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пробирка маленькая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небольшая колба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термометр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7608571" y="1933850"/>
            <a:ext cx="1500198" cy="4786346"/>
            <a:chOff x="571472" y="0"/>
            <a:chExt cx="1714512" cy="6357958"/>
          </a:xfrm>
        </p:grpSpPr>
        <p:grpSp>
          <p:nvGrpSpPr>
            <p:cNvPr id="12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" name="Группа 255"/>
              <p:cNvGrpSpPr/>
              <p:nvPr/>
            </p:nvGrpSpPr>
            <p:grpSpPr>
              <a:xfrm rot="5400000">
                <a:off x="-2349005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32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3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34" name="Прямая соединительная линия 133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Прямая соединительная линия 134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Прямая соединительная линия 135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Прямая соединительная линия 136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Прямая соединительная линия 137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Прямая соединительная линия 138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Прямая соединительная линия 139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Прямая соединительная линия 140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Прямая соединительная линия 141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Прямая соединительная линия 142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20" name="Прямая соединительная линия 119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1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22" name="Прямая соединительная линия 121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Прямая соединительная линия 122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Прямая соединительная линия 123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Прямая соединительная линия 124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Прямая соединительная линия 125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Прямая соединительная линия 126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Прямая соединительная линия 127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Прямая соединительная линия 128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Прямая соединительная линия 129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Прямая соединительная линия 130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9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08" name="Прямая соединительная линия 107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9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10" name="Прямая соединительная линия 109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Прямая соединительная линия 110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Прямая соединительная линия 111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Прямая соединительная линия 112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Прямая соединительная линия 113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Прямая соединительная линия 114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Прямая соединительная линия 115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Прямая соединительная линия 116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Прямая соединительная линия 117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" name="Прямая соединительная линия 118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0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96" name="Прямая соединительная линия 9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7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98" name="Прямая соединительная линия 97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Прямая соединительная линия 100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Прямая соединительная линия 101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Прямая соединительная линия 102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Прямая соединительная линия 103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Прямая соединительная линия 104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Прямая соединительная линия 105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Прямая соединительная линия 106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1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84" name="Прямая соединительная линия 83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5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86" name="Прямая соединительная линия 85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Прямая соединительная линия 86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Прямая соединительная линия 87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Прямая соединительная линия 88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Прямая соединительная линия 89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Прямая соединительная линия 90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Прямая соединительная линия 91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Прямая соединительная линия 92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Прямая соединительная линия 93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Прямая соединительная линия 94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2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72" name="Прямая соединительная линия 71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3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74" name="Прямая соединительная линия 73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Прямая соединительная линия 74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Прямая соединительная линия 75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Прямая соединительная линия 76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Прямая соединительная линия 77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Прямая соединительная линия 78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Прямая соединительная линия 79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Прямая соединительная линия 80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Прямая соединительная линия 81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Прямая соединительная линия 82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3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60" name="Прямая соединительная линия 59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1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62" name="Прямая соединительная линия 61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Прямая соединительная линия 62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Прямая соединительная линия 63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Прямая соединительная линия 67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Прямая соединительная линия 68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Прямая соединительная линия 69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Прямая соединительная линия 70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4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48" name="Прямая соединительная линия 47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9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Прямая соединительная линия 53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Прямая соединительная линия 56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Прямая соединительная линия 58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5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36" name="Прямая соединительная линия 3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7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38" name="Прямая соединительная линия 37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Прямая соединительная линия 38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Прямая соединительная линия 39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Прямая соединительная линия 40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Прямая соединительная линия 41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Прямая соединительная линия 42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Прямая соединительная линия 43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Прямая соединительная линия 44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Прямая соединительная линия 45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Прямая соединительная линия 46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13" name="TextBox 12"/>
            <p:cNvSpPr txBox="1"/>
            <p:nvPr/>
          </p:nvSpPr>
          <p:spPr>
            <a:xfrm>
              <a:off x="1643042" y="5715017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43042" y="5143512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43042" y="4572008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43042" y="4000504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43042" y="3357561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43042" y="2786058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43042" y="2143117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43042" y="1571611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43042" y="1000108"/>
              <a:ext cx="383382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43042" y="428604"/>
              <a:ext cx="478727" cy="472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4866256" y="3714752"/>
            <a:ext cx="2143140" cy="2857520"/>
            <a:chOff x="3286116" y="1928802"/>
            <a:chExt cx="2286016" cy="2786082"/>
          </a:xfrm>
        </p:grpSpPr>
        <p:sp>
          <p:nvSpPr>
            <p:cNvPr id="145" name="Трапеция 144"/>
            <p:cNvSpPr/>
            <p:nvPr/>
          </p:nvSpPr>
          <p:spPr>
            <a:xfrm rot="10800000">
              <a:off x="3357554" y="2071678"/>
              <a:ext cx="2143140" cy="2500330"/>
            </a:xfrm>
            <a:prstGeom prst="trapezoid">
              <a:avLst>
                <a:gd name="adj" fmla="val 16467"/>
              </a:avLst>
            </a:prstGeom>
            <a:solidFill>
              <a:schemeClr val="accent6">
                <a:lumMod val="40000"/>
                <a:lumOff val="60000"/>
                <a:alpha val="66000"/>
              </a:schemeClr>
            </a:solidFill>
            <a:ln w="82550" cmpd="thinThick">
              <a:solidFill>
                <a:schemeClr val="accent6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 prstMaterial="matte"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46" name="Кольцо 145"/>
            <p:cNvSpPr/>
            <p:nvPr/>
          </p:nvSpPr>
          <p:spPr>
            <a:xfrm>
              <a:off x="3643306" y="4214818"/>
              <a:ext cx="1571636" cy="500066"/>
            </a:xfrm>
            <a:prstGeom prst="donut">
              <a:avLst>
                <a:gd name="adj" fmla="val 10943"/>
              </a:avLst>
            </a:prstGeom>
            <a:solidFill>
              <a:schemeClr val="accent6">
                <a:lumMod val="60000"/>
                <a:lumOff val="40000"/>
                <a:alpha val="23000"/>
              </a:schemeClr>
            </a:solidFill>
            <a:ln>
              <a:solidFill>
                <a:schemeClr val="accent6">
                  <a:lumMod val="75000"/>
                  <a:alpha val="5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  <p:cxnSp>
          <p:nvCxnSpPr>
            <p:cNvPr id="147" name="Прямая соединительная линия 146"/>
            <p:cNvCxnSpPr/>
            <p:nvPr/>
          </p:nvCxnSpPr>
          <p:spPr>
            <a:xfrm rot="16200000" flipH="1">
              <a:off x="2393141" y="3178967"/>
              <a:ext cx="2286016" cy="357190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>
              <a:endCxn id="146" idx="4"/>
            </p:cNvCxnSpPr>
            <p:nvPr/>
          </p:nvCxnSpPr>
          <p:spPr>
            <a:xfrm rot="16200000" flipH="1">
              <a:off x="3214678" y="3500437"/>
              <a:ext cx="2357454" cy="71439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 rot="16200000" flipH="1">
              <a:off x="2893207" y="3393281"/>
              <a:ext cx="2286016" cy="214314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единительная линия 149"/>
            <p:cNvCxnSpPr/>
            <p:nvPr/>
          </p:nvCxnSpPr>
          <p:spPr>
            <a:xfrm rot="16200000" flipH="1">
              <a:off x="2607455" y="3250405"/>
              <a:ext cx="2286016" cy="357190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Прямая соединительная линия 150"/>
            <p:cNvCxnSpPr>
              <a:endCxn id="146" idx="5"/>
            </p:cNvCxnSpPr>
            <p:nvPr/>
          </p:nvCxnSpPr>
          <p:spPr>
            <a:xfrm rot="5400000">
              <a:off x="3957754" y="3313022"/>
              <a:ext cx="2355657" cy="301601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Прямая соединительная линия 151"/>
            <p:cNvCxnSpPr/>
            <p:nvPr/>
          </p:nvCxnSpPr>
          <p:spPr>
            <a:xfrm rot="5400000">
              <a:off x="3643306" y="3429000"/>
              <a:ext cx="2286016" cy="142876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единительная линия 152"/>
            <p:cNvCxnSpPr>
              <a:endCxn id="146" idx="6"/>
            </p:cNvCxnSpPr>
            <p:nvPr/>
          </p:nvCxnSpPr>
          <p:spPr>
            <a:xfrm flipH="1">
              <a:off x="5214942" y="2143116"/>
              <a:ext cx="285752" cy="2321735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Кольцо 153"/>
            <p:cNvSpPr/>
            <p:nvPr/>
          </p:nvSpPr>
          <p:spPr>
            <a:xfrm>
              <a:off x="3286116" y="1928802"/>
              <a:ext cx="2286016" cy="428628"/>
            </a:xfrm>
            <a:prstGeom prst="donut">
              <a:avLst>
                <a:gd name="adj" fmla="val 15387"/>
              </a:avLst>
            </a:prstGeom>
            <a:solidFill>
              <a:schemeClr val="accent6">
                <a:lumMod val="60000"/>
                <a:lumOff val="40000"/>
                <a:alpha val="23000"/>
              </a:schemeClr>
            </a:solidFill>
            <a:ln>
              <a:solidFill>
                <a:schemeClr val="accent6">
                  <a:lumMod val="75000"/>
                  <a:alpha val="5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163" name="Цилиндр 162"/>
          <p:cNvSpPr/>
          <p:nvPr/>
        </p:nvSpPr>
        <p:spPr>
          <a:xfrm>
            <a:off x="4180661" y="4514511"/>
            <a:ext cx="483823" cy="2077938"/>
          </a:xfrm>
          <a:prstGeom prst="can">
            <a:avLst/>
          </a:prstGeom>
          <a:solidFill>
            <a:schemeClr val="accent6">
              <a:lumMod val="60000"/>
              <a:lumOff val="40000"/>
              <a:alpha val="63000"/>
            </a:schemeClr>
          </a:solidFill>
          <a:ln w="31750">
            <a:solidFill>
              <a:schemeClr val="accent6">
                <a:lumMod val="7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172" name="Группа 171"/>
          <p:cNvGrpSpPr/>
          <p:nvPr/>
        </p:nvGrpSpPr>
        <p:grpSpPr>
          <a:xfrm>
            <a:off x="2622329" y="4272829"/>
            <a:ext cx="1428760" cy="2406599"/>
            <a:chOff x="5643570" y="357166"/>
            <a:chExt cx="1785950" cy="2643206"/>
          </a:xfrm>
        </p:grpSpPr>
        <p:grpSp>
          <p:nvGrpSpPr>
            <p:cNvPr id="173" name="Группа 295"/>
            <p:cNvGrpSpPr/>
            <p:nvPr/>
          </p:nvGrpSpPr>
          <p:grpSpPr>
            <a:xfrm>
              <a:off x="5643570" y="357166"/>
              <a:ext cx="1785950" cy="2643206"/>
              <a:chOff x="4857752" y="2214554"/>
              <a:chExt cx="1785950" cy="2643206"/>
            </a:xfrm>
          </p:grpSpPr>
          <p:sp>
            <p:nvSpPr>
              <p:cNvPr id="178" name="Пирог 177"/>
              <p:cNvSpPr/>
              <p:nvPr/>
            </p:nvSpPr>
            <p:spPr>
              <a:xfrm>
                <a:off x="4857752" y="4143380"/>
                <a:ext cx="1785950" cy="714380"/>
              </a:xfrm>
              <a:prstGeom prst="pie">
                <a:avLst>
                  <a:gd name="adj1" fmla="val 1978"/>
                  <a:gd name="adj2" fmla="val 10880871"/>
                </a:avLst>
              </a:prstGeom>
              <a:solidFill>
                <a:schemeClr val="accent6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Кольцо 178"/>
              <p:cNvSpPr/>
              <p:nvPr/>
            </p:nvSpPr>
            <p:spPr>
              <a:xfrm>
                <a:off x="4857752" y="4286256"/>
                <a:ext cx="1785950" cy="571504"/>
              </a:xfrm>
              <a:prstGeom prst="donut">
                <a:avLst>
                  <a:gd name="adj" fmla="val 10943"/>
                </a:avLst>
              </a:prstGeom>
              <a:solidFill>
                <a:schemeClr val="accent6">
                  <a:lumMod val="60000"/>
                  <a:lumOff val="40000"/>
                  <a:alpha val="23000"/>
                </a:schemeClr>
              </a:solidFill>
              <a:ln>
                <a:solidFill>
                  <a:schemeClr val="accent6">
                    <a:lumMod val="75000"/>
                    <a:alpha val="5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0" name="Группа 291"/>
              <p:cNvGrpSpPr/>
              <p:nvPr/>
            </p:nvGrpSpPr>
            <p:grpSpPr>
              <a:xfrm>
                <a:off x="4857752" y="2285992"/>
                <a:ext cx="1785950" cy="2214578"/>
                <a:chOff x="4857752" y="2428868"/>
                <a:chExt cx="1714512" cy="2214578"/>
              </a:xfrm>
            </p:grpSpPr>
            <p:sp>
              <p:nvSpPr>
                <p:cNvPr id="182" name="Трапеция 181"/>
                <p:cNvSpPr/>
                <p:nvPr/>
              </p:nvSpPr>
              <p:spPr>
                <a:xfrm>
                  <a:off x="4857752" y="3214686"/>
                  <a:ext cx="1714512" cy="1428760"/>
                </a:xfrm>
                <a:prstGeom prst="trapezoid">
                  <a:avLst>
                    <a:gd name="adj" fmla="val 39667"/>
                  </a:avLst>
                </a:prstGeom>
                <a:solidFill>
                  <a:schemeClr val="accent6">
                    <a:lumMod val="60000"/>
                    <a:lumOff val="40000"/>
                    <a:alpha val="63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Прямоугольник 182"/>
                <p:cNvSpPr/>
                <p:nvPr/>
              </p:nvSpPr>
              <p:spPr>
                <a:xfrm>
                  <a:off x="5429256" y="2428868"/>
                  <a:ext cx="571504" cy="78581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63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1" name="Кольцо 180"/>
              <p:cNvSpPr/>
              <p:nvPr/>
            </p:nvSpPr>
            <p:spPr>
              <a:xfrm>
                <a:off x="5429256" y="2214554"/>
                <a:ext cx="642942" cy="285752"/>
              </a:xfrm>
              <a:prstGeom prst="donut">
                <a:avLst>
                  <a:gd name="adj" fmla="val 19286"/>
                </a:avLst>
              </a:prstGeom>
              <a:solidFill>
                <a:schemeClr val="accent6">
                  <a:lumMod val="60000"/>
                  <a:lumOff val="40000"/>
                  <a:alpha val="23000"/>
                </a:schemeClr>
              </a:solidFill>
              <a:ln>
                <a:solidFill>
                  <a:schemeClr val="accent6">
                    <a:lumMod val="75000"/>
                    <a:alpha val="5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74" name="Прямая соединительная линия 173"/>
            <p:cNvCxnSpPr>
              <a:endCxn id="179" idx="2"/>
            </p:cNvCxnSpPr>
            <p:nvPr/>
          </p:nvCxnSpPr>
          <p:spPr>
            <a:xfrm rot="5400000">
              <a:off x="5214942" y="1643050"/>
              <a:ext cx="1500198" cy="642942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единительная линия 174"/>
            <p:cNvCxnSpPr/>
            <p:nvPr/>
          </p:nvCxnSpPr>
          <p:spPr>
            <a:xfrm rot="16200000" flipH="1">
              <a:off x="6357950" y="1643050"/>
              <a:ext cx="1428760" cy="571504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Прямая соединительная линия 175"/>
            <p:cNvCxnSpPr/>
            <p:nvPr/>
          </p:nvCxnSpPr>
          <p:spPr>
            <a:xfrm rot="5400000">
              <a:off x="5965835" y="892157"/>
              <a:ext cx="642942" cy="1588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 rot="5400000">
              <a:off x="6465901" y="892157"/>
              <a:ext cx="642942" cy="1588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Овал 164"/>
          <p:cNvSpPr/>
          <p:nvPr/>
        </p:nvSpPr>
        <p:spPr>
          <a:xfrm>
            <a:off x="5223448" y="6060877"/>
            <a:ext cx="1428760" cy="500066"/>
          </a:xfrm>
          <a:prstGeom prst="ellipse">
            <a:avLst/>
          </a:prstGeom>
          <a:solidFill>
            <a:schemeClr val="accent6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6" name="Овал 165"/>
          <p:cNvSpPr/>
          <p:nvPr/>
        </p:nvSpPr>
        <p:spPr>
          <a:xfrm>
            <a:off x="5013597" y="4225155"/>
            <a:ext cx="1857388" cy="500066"/>
          </a:xfrm>
          <a:prstGeom prst="ellipse">
            <a:avLst/>
          </a:prstGeom>
          <a:solidFill>
            <a:schemeClr val="accent6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7" name="Трапеция 166"/>
          <p:cNvSpPr/>
          <p:nvPr/>
        </p:nvSpPr>
        <p:spPr>
          <a:xfrm rot="10800000">
            <a:off x="5013598" y="4441923"/>
            <a:ext cx="1928826" cy="1714512"/>
          </a:xfrm>
          <a:prstGeom prst="trapezoid">
            <a:avLst>
              <a:gd name="adj" fmla="val 14804"/>
            </a:avLst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913" y="3531061"/>
            <a:ext cx="510865" cy="318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73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63" grpId="0" animBg="1"/>
      <p:bldP spid="165" grpId="0" animBg="1"/>
      <p:bldP spid="166" grpId="0" animBg="1"/>
      <p:bldP spid="1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Прямоугольник 181"/>
          <p:cNvSpPr/>
          <p:nvPr/>
        </p:nvSpPr>
        <p:spPr>
          <a:xfrm>
            <a:off x="3214678" y="142852"/>
            <a:ext cx="2177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u="sng" dirty="0">
                <a:solidFill>
                  <a:srgbClr val="A04DA3">
                    <a:lumMod val="75000"/>
                  </a:srgbClr>
                </a:solidFill>
                <a:latin typeface="Cambria"/>
              </a:rPr>
              <a:t>Ход  работы:</a:t>
            </a:r>
            <a:r>
              <a:rPr lang="ru-RU" sz="2400" b="1" i="1" dirty="0">
                <a:solidFill>
                  <a:srgbClr val="A04DA3">
                    <a:lumMod val="75000"/>
                  </a:srgbClr>
                </a:solidFill>
                <a:latin typeface="Cambria"/>
              </a:rPr>
              <a:t> </a:t>
            </a:r>
            <a:endParaRPr lang="ru-RU" sz="2400" dirty="0">
              <a:solidFill>
                <a:prstClr val="black"/>
              </a:solidFill>
              <a:latin typeface="Cambria"/>
            </a:endParaRPr>
          </a:p>
        </p:txBody>
      </p:sp>
      <p:grpSp>
        <p:nvGrpSpPr>
          <p:cNvPr id="183" name="Группа 182"/>
          <p:cNvGrpSpPr/>
          <p:nvPr/>
        </p:nvGrpSpPr>
        <p:grpSpPr>
          <a:xfrm>
            <a:off x="285720" y="142852"/>
            <a:ext cx="1571636" cy="6500858"/>
            <a:chOff x="571472" y="0"/>
            <a:chExt cx="1714512" cy="6357958"/>
          </a:xfrm>
        </p:grpSpPr>
        <p:grpSp>
          <p:nvGrpSpPr>
            <p:cNvPr id="184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195" name="Прямоугольник 194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6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7" name="Группа 255"/>
              <p:cNvGrpSpPr/>
              <p:nvPr/>
            </p:nvGrpSpPr>
            <p:grpSpPr>
              <a:xfrm rot="5400000">
                <a:off x="-2349001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198" name="Прямая соединительная линия 197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9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304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5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306" name="Прямая соединительная линия 305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7" name="Прямая соединительная линия 306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8" name="Прямая соединительная линия 307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9" name="Прямая соединительная линия 308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0" name="Прямая соединительная линия 309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" name="Прямая соединительная линия 310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2" name="Прямая соединительная линия 311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3" name="Прямая соединительная линия 312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4" name="Прямая соединительная линия 313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5" name="Прямая соединительная линия 314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0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92" name="Прямая соединительная линия 291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93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94" name="Прямая соединительная линия 293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5" name="Прямая соединительная линия 294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6" name="Прямая соединительная линия 295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7" name="Прямая соединительная линия 296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8" name="Прямая соединительная линия 297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9" name="Прямая соединительная линия 298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0" name="Прямая соединительная линия 299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1" name="Прямая соединительная линия 300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2" name="Прямая соединительная линия 301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3" name="Прямая соединительная линия 302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1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80" name="Прямая соединительная линия 279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81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82" name="Прямая соединительная линия 281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3" name="Прямая соединительная линия 282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4" name="Прямая соединительная линия 283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5" name="Прямая соединительная линия 284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6" name="Прямая соединительная линия 285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7" name="Прямая соединительная линия 286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8" name="Прямая соединительная линия 287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9" name="Прямая соединительная линия 288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0" name="Прямая соединительная линия 289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1" name="Прямая соединительная линия 290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2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68" name="Прямая соединительная линия 267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69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70" name="Прямая соединительная линия 269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1" name="Прямая соединительная линия 270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2" name="Прямая соединительная линия 271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3" name="Прямая соединительная линия 272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4" name="Прямая соединительная линия 273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5" name="Прямая соединительная линия 274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6" name="Прямая соединительная линия 275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7" name="Прямая соединительная линия 276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8" name="Прямая соединительная линия 277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9" name="Прямая соединительная линия 278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3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56" name="Прямая соединительная линия 25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7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58" name="Прямая соединительная линия 257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9" name="Прямая соединительная линия 258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0" name="Прямая соединительная линия 259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1" name="Прямая соединительная линия 260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2" name="Прямая соединительная линия 261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3" name="Прямая соединительная линия 262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4" name="Прямая соединительная линия 263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5" name="Прямая соединительная линия 264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" name="Прямая соединительная линия 265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7" name="Прямая соединительная линия 266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4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44" name="Прямая соединительная линия 243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45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46" name="Прямая соединительная линия 245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" name="Прямая соединительная линия 246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" name="Прямая соединительная линия 247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" name="Прямая соединительная линия 248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" name="Прямая соединительная линия 249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" name="Прямая соединительная линия 250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" name="Прямая соединительная линия 251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" name="Прямая соединительная линия 252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" name="Прямая соединительная линия 253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" name="Прямая соединительная линия 254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5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32" name="Прямая соединительная линия 231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3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34" name="Прямая соединительная линия 233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Прямая соединительная линия 234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Прямая соединительная линия 235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" name="Прямая соединительная линия 236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Прямая соединительная линия 237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" name="Прямая соединительная линия 238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" name="Прямая соединительная линия 239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" name="Прямая соединительная линия 240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Прямая соединительная линия 241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" name="Прямая соединительная линия 242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6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20" name="Прямая соединительная линия 219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1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22" name="Прямая соединительная линия 221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" name="Прямая соединительная линия 222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Прямая соединительная линия 223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Прямая соединительная линия 224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Прямая соединительная линия 225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Прямая соединительная линия 226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" name="Прямая соединительная линия 227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Прямая соединительная линия 228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Прямая соединительная линия 229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Прямая соединительная линия 230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07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208" name="Прямая соединительная линия 207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9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210" name="Прямая соединительная линия 209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Прямая соединительная линия 210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" name="Прямая соединительная линия 211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" name="Прямая соединительная линия 212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" name="Прямая соединительная линия 213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" name="Прямая соединительная линия 214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" name="Прямая соединительная линия 215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" name="Прямая соединительная линия 216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" name="Прямая соединительная линия 217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" name="Прямая соединительная линия 218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185" name="TextBox 184"/>
            <p:cNvSpPr txBox="1"/>
            <p:nvPr/>
          </p:nvSpPr>
          <p:spPr>
            <a:xfrm>
              <a:off x="1643042" y="57150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643042" y="51435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1643042" y="45720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1643042" y="400050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643042" y="335756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1643042" y="278605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643042" y="21431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643042" y="15716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43042" y="10001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643042" y="428604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cxnSp>
        <p:nvCxnSpPr>
          <p:cNvPr id="137" name="Прямая соединительная линия 136"/>
          <p:cNvCxnSpPr/>
          <p:nvPr/>
        </p:nvCxnSpPr>
        <p:spPr>
          <a:xfrm rot="16200000" flipH="1">
            <a:off x="3786182" y="3500438"/>
            <a:ext cx="5643602" cy="71438"/>
          </a:xfrm>
          <a:prstGeom prst="line">
            <a:avLst/>
          </a:prstGeom>
          <a:ln w="762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6715140" y="642918"/>
            <a:ext cx="2063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в бланке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2071670" y="1000108"/>
            <a:ext cx="2866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Рассмотрите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мензурку.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Ответьте на вопросы:</a:t>
            </a:r>
          </a:p>
        </p:txBody>
      </p:sp>
      <p:sp>
        <p:nvSpPr>
          <p:cNvPr id="143" name="Овал 142"/>
          <p:cNvSpPr/>
          <p:nvPr/>
        </p:nvSpPr>
        <p:spPr>
          <a:xfrm>
            <a:off x="1142976" y="428604"/>
            <a:ext cx="785818" cy="714380"/>
          </a:xfrm>
          <a:prstGeom prst="ellipse">
            <a:avLst/>
          </a:prstGeom>
          <a:noFill/>
          <a:ln w="4445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4" name="Овал 143"/>
          <p:cNvSpPr/>
          <p:nvPr/>
        </p:nvSpPr>
        <p:spPr>
          <a:xfrm>
            <a:off x="1214414" y="5857892"/>
            <a:ext cx="785818" cy="714380"/>
          </a:xfrm>
          <a:prstGeom prst="ellipse">
            <a:avLst/>
          </a:prstGeom>
          <a:noFill/>
          <a:ln w="4445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857356" y="1643050"/>
            <a:ext cx="487986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объем жидкости  вмещает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мензурка, если жидкость налита: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а) до верхнего штриха;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б) до первого  снизу штриха, обозначенного 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числом, отличным от нуля?</a:t>
            </a:r>
          </a:p>
          <a:p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какой объем жидкости  помещается: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а) между 2-м и 3-м штрихами, 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обозначенным  числами;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б) между соседними ( самыми близкими)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штрихами мензурки?</a:t>
            </a:r>
          </a:p>
          <a:p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2. Как называется последняя 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вычисленная вами величина? </a:t>
            </a:r>
          </a:p>
        </p:txBody>
      </p:sp>
      <p:cxnSp>
        <p:nvCxnSpPr>
          <p:cNvPr id="147" name="Прямая со стрелкой 146"/>
          <p:cNvCxnSpPr/>
          <p:nvPr/>
        </p:nvCxnSpPr>
        <p:spPr>
          <a:xfrm rot="16200000" flipV="1">
            <a:off x="1321571" y="1607331"/>
            <a:ext cx="1143008" cy="214314"/>
          </a:xfrm>
          <a:prstGeom prst="straightConnector1">
            <a:avLst/>
          </a:prstGeom>
          <a:ln w="44450"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/>
          <p:nvPr/>
        </p:nvCxnSpPr>
        <p:spPr>
          <a:xfrm rot="5400000">
            <a:off x="357158" y="4214818"/>
            <a:ext cx="3071834" cy="214314"/>
          </a:xfrm>
          <a:prstGeom prst="straightConnector1">
            <a:avLst/>
          </a:prstGeom>
          <a:ln w="44450"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Левая фигурная скобка 155"/>
          <p:cNvSpPr/>
          <p:nvPr/>
        </p:nvSpPr>
        <p:spPr>
          <a:xfrm rot="10800000">
            <a:off x="1071538" y="5000636"/>
            <a:ext cx="428596" cy="571504"/>
          </a:xfrm>
          <a:prstGeom prst="leftBrace">
            <a:avLst>
              <a:gd name="adj1" fmla="val 25476"/>
              <a:gd name="adj2" fmla="val 50000"/>
            </a:avLst>
          </a:prstGeom>
          <a:ln w="38100" cmpd="thickThin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58" name="Прямая со стрелкой 157"/>
          <p:cNvCxnSpPr/>
          <p:nvPr/>
        </p:nvCxnSpPr>
        <p:spPr>
          <a:xfrm rot="5400000">
            <a:off x="1393009" y="4179099"/>
            <a:ext cx="1000132" cy="500066"/>
          </a:xfrm>
          <a:prstGeom prst="straightConnector1">
            <a:avLst/>
          </a:prstGeom>
          <a:ln w="44450"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>
            <a:endCxn id="186" idx="3"/>
          </p:cNvCxnSpPr>
          <p:nvPr/>
        </p:nvCxnSpPr>
        <p:spPr>
          <a:xfrm rot="5400000">
            <a:off x="1062709" y="4494651"/>
            <a:ext cx="1645984" cy="514814"/>
          </a:xfrm>
          <a:prstGeom prst="straightConnector1">
            <a:avLst/>
          </a:prstGeom>
          <a:ln w="44450"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Скругленная прямоугольная выноска 180"/>
          <p:cNvSpPr/>
          <p:nvPr/>
        </p:nvSpPr>
        <p:spPr>
          <a:xfrm>
            <a:off x="6286512" y="4357694"/>
            <a:ext cx="2643206" cy="2357454"/>
          </a:xfrm>
          <a:prstGeom prst="wedgeRoundRectCallout">
            <a:avLst>
              <a:gd name="adj1" fmla="val -116121"/>
              <a:gd name="adj2" fmla="val -41811"/>
              <a:gd name="adj3" fmla="val 16667"/>
            </a:avLst>
          </a:prstGeom>
          <a:solidFill>
            <a:schemeClr val="bg1"/>
          </a:solidFill>
          <a:ln w="4445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329" name="Прямая со стрелкой 328"/>
          <p:cNvCxnSpPr/>
          <p:nvPr/>
        </p:nvCxnSpPr>
        <p:spPr>
          <a:xfrm rot="10800000">
            <a:off x="7429520" y="5143512"/>
            <a:ext cx="1071570" cy="1588"/>
          </a:xfrm>
          <a:prstGeom prst="straightConnector1">
            <a:avLst/>
          </a:prstGeom>
          <a:ln w="44450"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Прямая соединительная линия 330"/>
          <p:cNvCxnSpPr/>
          <p:nvPr/>
        </p:nvCxnSpPr>
        <p:spPr>
          <a:xfrm>
            <a:off x="6429388" y="5143512"/>
            <a:ext cx="857256" cy="1588"/>
          </a:xfrm>
          <a:prstGeom prst="line">
            <a:avLst/>
          </a:prstGeom>
          <a:ln w="123825" cmpd="sng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33"/>
          <p:cNvSpPr txBox="1"/>
          <p:nvPr/>
        </p:nvSpPr>
        <p:spPr>
          <a:xfrm>
            <a:off x="7643834" y="5715016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180</a:t>
            </a:r>
          </a:p>
        </p:txBody>
      </p:sp>
      <p:sp>
        <p:nvSpPr>
          <p:cNvPr id="335" name="TextBox 334"/>
          <p:cNvSpPr txBox="1"/>
          <p:nvPr/>
        </p:nvSpPr>
        <p:spPr>
          <a:xfrm>
            <a:off x="7643834" y="4357694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200</a:t>
            </a:r>
          </a:p>
        </p:txBody>
      </p:sp>
      <p:grpSp>
        <p:nvGrpSpPr>
          <p:cNvPr id="336" name="Группа 335"/>
          <p:cNvGrpSpPr/>
          <p:nvPr/>
        </p:nvGrpSpPr>
        <p:grpSpPr>
          <a:xfrm rot="5400000">
            <a:off x="6396803" y="4604593"/>
            <a:ext cx="1285886" cy="1220717"/>
            <a:chOff x="214282" y="2857497"/>
            <a:chExt cx="7227395" cy="1220717"/>
          </a:xfrm>
        </p:grpSpPr>
        <p:grpSp>
          <p:nvGrpSpPr>
            <p:cNvPr id="337" name="Группа 119"/>
            <p:cNvGrpSpPr/>
            <p:nvPr/>
          </p:nvGrpSpPr>
          <p:grpSpPr>
            <a:xfrm>
              <a:off x="214282" y="2857542"/>
              <a:ext cx="7215238" cy="1220733"/>
              <a:chOff x="928662" y="1928802"/>
              <a:chExt cx="7154348" cy="809022"/>
            </a:xfrm>
          </p:grpSpPr>
          <p:cxnSp>
            <p:nvCxnSpPr>
              <p:cNvPr id="339" name="Прямая соединительная линия 338"/>
              <p:cNvCxnSpPr/>
              <p:nvPr/>
            </p:nvCxnSpPr>
            <p:spPr>
              <a:xfrm>
                <a:off x="928662" y="2714620"/>
                <a:ext cx="7154348" cy="19047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Прямая соединительная линия 339"/>
              <p:cNvCxnSpPr/>
              <p:nvPr/>
            </p:nvCxnSpPr>
            <p:spPr>
              <a:xfrm rot="5400000">
                <a:off x="536547" y="2320917"/>
                <a:ext cx="785818" cy="1588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Прямая соединительная линия 340"/>
              <p:cNvCxnSpPr/>
              <p:nvPr/>
            </p:nvCxnSpPr>
            <p:spPr>
              <a:xfrm rot="16200000" flipH="1">
                <a:off x="1357290" y="2428868"/>
                <a:ext cx="581028" cy="952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Прямая соединительная линия 341"/>
              <p:cNvCxnSpPr/>
              <p:nvPr/>
            </p:nvCxnSpPr>
            <p:spPr>
              <a:xfrm rot="16200000" flipH="1">
                <a:off x="2143108" y="2428868"/>
                <a:ext cx="590552" cy="1904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Прямая соединительная линия 342"/>
              <p:cNvCxnSpPr/>
              <p:nvPr/>
            </p:nvCxnSpPr>
            <p:spPr>
              <a:xfrm rot="5400000">
                <a:off x="2856694" y="2428868"/>
                <a:ext cx="572298" cy="79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Прямая соединительная линия 343"/>
              <p:cNvCxnSpPr/>
              <p:nvPr/>
            </p:nvCxnSpPr>
            <p:spPr>
              <a:xfrm rot="5400000">
                <a:off x="3571864" y="2428870"/>
                <a:ext cx="572298" cy="791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Прямая соединительная линия 344"/>
              <p:cNvCxnSpPr/>
              <p:nvPr/>
            </p:nvCxnSpPr>
            <p:spPr>
              <a:xfrm rot="16200000" flipH="1">
                <a:off x="4195968" y="2339380"/>
                <a:ext cx="691924" cy="60145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Прямая соединительная линия 345"/>
              <p:cNvCxnSpPr/>
              <p:nvPr/>
            </p:nvCxnSpPr>
            <p:spPr>
              <a:xfrm rot="5400000">
                <a:off x="5715008" y="2428868"/>
                <a:ext cx="572298" cy="79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Прямая соединительная линия 346"/>
              <p:cNvCxnSpPr/>
              <p:nvPr/>
            </p:nvCxnSpPr>
            <p:spPr>
              <a:xfrm rot="5400000">
                <a:off x="5000628" y="2428868"/>
                <a:ext cx="572298" cy="79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Прямая соединительная линия 347"/>
              <p:cNvCxnSpPr/>
              <p:nvPr/>
            </p:nvCxnSpPr>
            <p:spPr>
              <a:xfrm rot="5400000">
                <a:off x="6429388" y="2428868"/>
                <a:ext cx="572298" cy="79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Прямая соединительная линия 348"/>
              <p:cNvCxnSpPr/>
              <p:nvPr/>
            </p:nvCxnSpPr>
            <p:spPr>
              <a:xfrm rot="5400000">
                <a:off x="7159742" y="2451278"/>
                <a:ext cx="572298" cy="794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8" name="Прямая соединительная линия 337"/>
            <p:cNvCxnSpPr/>
            <p:nvPr/>
          </p:nvCxnSpPr>
          <p:spPr>
            <a:xfrm rot="5400000">
              <a:off x="6834451" y="3464717"/>
              <a:ext cx="1214446" cy="6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1" name="Прямоугольник 350"/>
          <p:cNvSpPr/>
          <p:nvPr/>
        </p:nvSpPr>
        <p:spPr>
          <a:xfrm>
            <a:off x="428596" y="5000636"/>
            <a:ext cx="642942" cy="571504"/>
          </a:xfrm>
          <a:prstGeom prst="rect">
            <a:avLst/>
          </a:prstGeom>
          <a:solidFill>
            <a:schemeClr val="accent6">
              <a:lumMod val="60000"/>
              <a:lumOff val="40000"/>
              <a:alpha val="63000"/>
            </a:schemeClr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352" name="Прямая соединительная линия 351"/>
          <p:cNvCxnSpPr/>
          <p:nvPr/>
        </p:nvCxnSpPr>
        <p:spPr>
          <a:xfrm rot="10800000">
            <a:off x="6643702" y="6357958"/>
            <a:ext cx="863540" cy="14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6572264" y="6072206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200  - 180</a:t>
            </a:r>
          </a:p>
        </p:txBody>
      </p:sp>
      <p:sp>
        <p:nvSpPr>
          <p:cNvPr id="355" name="TextBox 354"/>
          <p:cNvSpPr txBox="1"/>
          <p:nvPr/>
        </p:nvSpPr>
        <p:spPr>
          <a:xfrm>
            <a:off x="6858016" y="6286520"/>
            <a:ext cx="393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356" name="TextBox 355"/>
          <p:cNvSpPr txBox="1"/>
          <p:nvPr/>
        </p:nvSpPr>
        <p:spPr>
          <a:xfrm>
            <a:off x="7500958" y="6143644"/>
            <a:ext cx="1419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= 2 (мл/дел)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6858016" y="1071546"/>
            <a:ext cx="2071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  а)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  а)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342900" indent="-3429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 _________</a:t>
            </a:r>
          </a:p>
          <a:p>
            <a:pPr marL="342900" indent="-342900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61" name="Прямоугольник 360"/>
          <p:cNvSpPr/>
          <p:nvPr/>
        </p:nvSpPr>
        <p:spPr>
          <a:xfrm>
            <a:off x="500034" y="142852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мл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9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  <p:bldP spid="142" grpId="0"/>
      <p:bldP spid="143" grpId="0" animBg="1"/>
      <p:bldP spid="143" grpId="1" animBg="1"/>
      <p:bldP spid="144" grpId="0" animBg="1"/>
      <p:bldP spid="144" grpId="1" animBg="1"/>
      <p:bldP spid="156" grpId="0" animBg="1"/>
      <p:bldP spid="156" grpId="1" animBg="1"/>
      <p:bldP spid="181" grpId="0" animBg="1"/>
      <p:bldP spid="334" grpId="0"/>
      <p:bldP spid="335" grpId="0"/>
      <p:bldP spid="351" grpId="0" animBg="1"/>
      <p:bldP spid="351" grpId="1" animBg="1"/>
      <p:bldP spid="353" grpId="0"/>
      <p:bldP spid="355" grpId="0"/>
      <p:bldP spid="356" grpId="0"/>
      <p:bldP spid="357" grpId="0"/>
      <p:bldP spid="3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2844" y="142852"/>
            <a:ext cx="1571636" cy="6500858"/>
            <a:chOff x="571472" y="0"/>
            <a:chExt cx="1714512" cy="6357958"/>
          </a:xfrm>
        </p:grpSpPr>
        <p:grpSp>
          <p:nvGrpSpPr>
            <p:cNvPr id="23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" name="Группа 255"/>
              <p:cNvGrpSpPr/>
              <p:nvPr/>
            </p:nvGrpSpPr>
            <p:grpSpPr>
              <a:xfrm rot="5400000">
                <a:off x="-2349001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43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45" name="Прямая соединительная линия 14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Прямая соединительная линия 14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Прямая соединительная линия 14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Прямая соединительная линия 14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Прямая соединительная линия 14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Прямая соединительная линия 14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Прямая соединительная линия 15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Прямая соединительная линия 15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Прямая соединительная линия 15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Прямая соединительная линия 15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33" name="Прямая соединительная линия 13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Прямая соединительная линия 13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Прямая соединительная линия 13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Прямая соединительная линия 13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Прямая соединительная линия 13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Прямая соединительная линия 13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Прямая соединительная линия 13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Прямая соединительная линия 13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Прямая соединительная линия 14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Прямая соединительная линия 14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21" name="Прямая соединительная линия 12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Прямая соединительная линия 12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Прямая соединительная линия 12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Прямая соединительная линия 12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Прямая соединительная линия 12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Прямая соединительная линия 12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Прямая соединительная линия 12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Прямая соединительная линия 12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Прямая соединительная линия 12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Прямая соединительная линия 12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1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09" name="Прямая соединительная линия 10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Прямая соединительная линия 10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Прямая соединительная линия 11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Прямая соединительная линия 11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Прямая соединительная линия 11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Прямая соединительная линия 11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Прямая соединительная линия 11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Прямая соединительная линия 11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Прямая соединительная линия 11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Прямая соединительная линия 11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95" name="Прямая соединительная линия 94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6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97" name="Прямая соединительная линия 96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Прямая соединительная линия 97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Прямая соединительная линия 100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Прямая соединительная линия 101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Прямая соединительная линия 102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Прямая соединительная линия 103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Прямая соединительная линия 104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Прямая соединительная линия 105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85" name="Прямая соединительная линия 8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Прямая соединительная линия 8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Прямая соединительная линия 8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Прямая соединительная линия 8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Прямая соединительная линия 8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Прямая соединительная линия 8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Прямая соединительная линия 9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Прямая соединительная линия 9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Прямая соединительная линия 9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Прямая соединительная линия 9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4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71" name="Прямая соединительная линия 7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73" name="Прямая соединительная линия 7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Прямая соединительная линия 7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Прямая соединительная линия 7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Прямая соединительная линия 7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Прямая соединительная линия 7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Прямая соединительная линия 7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Прямая соединительная линия 7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Прямая соединительная линия 7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Прямая соединительная линия 8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Прямая соединительная линия 8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61" name="Прямая соединительная линия 6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Прямая соединительная линия 6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Прямая соединительная линия 6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Прямая соединительная линия 6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Прямая соединительная линия 6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Прямая соединительная линия 6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Прямая соединительная линия 6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49" name="Прямая соединительная линия 4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Прямая соединительная линия 5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Прямая соединительная линия 5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24" name="TextBox 23"/>
            <p:cNvSpPr txBox="1"/>
            <p:nvPr/>
          </p:nvSpPr>
          <p:spPr>
            <a:xfrm>
              <a:off x="1643042" y="57150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3042" y="51435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43042" y="45720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43042" y="400050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43042" y="335756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3042" y="278605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042" y="21431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3042" y="15716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10001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43042" y="428604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35896" y="859560"/>
            <a:ext cx="2316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V=(v ± </a:t>
            </a:r>
            <a: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∆v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4448" y="356392"/>
            <a:ext cx="73220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34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Определите абсолютную погрешность измерения мензуркой.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81596" y="1772784"/>
            <a:ext cx="70548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34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Запишите значения цены деления, погрешность в таблицу.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639357"/>
              </p:ext>
            </p:extLst>
          </p:nvPr>
        </p:nvGraphicFramePr>
        <p:xfrm>
          <a:off x="1606941" y="2743496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0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2844" y="142852"/>
            <a:ext cx="1571636" cy="6500858"/>
            <a:chOff x="571472" y="0"/>
            <a:chExt cx="1714512" cy="6357958"/>
          </a:xfrm>
        </p:grpSpPr>
        <p:grpSp>
          <p:nvGrpSpPr>
            <p:cNvPr id="23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" name="Группа 255"/>
              <p:cNvGrpSpPr/>
              <p:nvPr/>
            </p:nvGrpSpPr>
            <p:grpSpPr>
              <a:xfrm rot="5400000">
                <a:off x="-2349001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43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45" name="Прямая соединительная линия 14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Прямая соединительная линия 14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Прямая соединительная линия 14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Прямая соединительная линия 14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Прямая соединительная линия 14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Прямая соединительная линия 14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Прямая соединительная линия 15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Прямая соединительная линия 15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Прямая соединительная линия 15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Прямая соединительная линия 15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33" name="Прямая соединительная линия 13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Прямая соединительная линия 13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Прямая соединительная линия 13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Прямая соединительная линия 13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Прямая соединительная линия 13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Прямая соединительная линия 13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Прямая соединительная линия 13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Прямая соединительная линия 13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Прямая соединительная линия 14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Прямая соединительная линия 14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21" name="Прямая соединительная линия 12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Прямая соединительная линия 12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Прямая соединительная линия 12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Прямая соединительная линия 12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Прямая соединительная линия 12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Прямая соединительная линия 12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Прямая соединительная линия 12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Прямая соединительная линия 12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Прямая соединительная линия 12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Прямая соединительная линия 12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1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09" name="Прямая соединительная линия 10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Прямая соединительная линия 10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Прямая соединительная линия 11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Прямая соединительная линия 11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Прямая соединительная линия 11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Прямая соединительная линия 11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Прямая соединительная линия 11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Прямая соединительная линия 11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Прямая соединительная линия 11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Прямая соединительная линия 11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95" name="Прямая соединительная линия 94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6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97" name="Прямая соединительная линия 96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Прямая соединительная линия 97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Прямая соединительная линия 100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Прямая соединительная линия 101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Прямая соединительная линия 102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Прямая соединительная линия 103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Прямая соединительная линия 104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Прямая соединительная линия 105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85" name="Прямая соединительная линия 8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Прямая соединительная линия 8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Прямая соединительная линия 8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Прямая соединительная линия 8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Прямая соединительная линия 8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Прямая соединительная линия 8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Прямая соединительная линия 9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Прямая соединительная линия 9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Прямая соединительная линия 9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Прямая соединительная линия 9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4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71" name="Прямая соединительная линия 7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73" name="Прямая соединительная линия 7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Прямая соединительная линия 7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Прямая соединительная линия 7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Прямая соединительная линия 7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Прямая соединительная линия 7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Прямая соединительная линия 7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Прямая соединительная линия 7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Прямая соединительная линия 7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Прямая соединительная линия 8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Прямая соединительная линия 8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61" name="Прямая соединительная линия 6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Прямая соединительная линия 6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Прямая соединительная линия 6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Прямая соединительная линия 6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Прямая соединительная линия 6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Прямая соединительная линия 6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Прямая соединительная линия 6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49" name="Прямая соединительная линия 4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Прямая соединительная линия 5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Прямая соединительная линия 5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24" name="TextBox 23"/>
            <p:cNvSpPr txBox="1"/>
            <p:nvPr/>
          </p:nvSpPr>
          <p:spPr>
            <a:xfrm>
              <a:off x="1643042" y="57150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3042" y="51435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43042" y="45720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43042" y="400050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43042" y="335756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3042" y="278605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042" y="21431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3042" y="15716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10001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43042" y="428604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sp>
        <p:nvSpPr>
          <p:cNvPr id="155" name="Прямоугольник 154"/>
          <p:cNvSpPr/>
          <p:nvPr/>
        </p:nvSpPr>
        <p:spPr>
          <a:xfrm>
            <a:off x="285720" y="2214554"/>
            <a:ext cx="1285884" cy="4143404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1785918" y="235077"/>
            <a:ext cx="7250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Налейте в мензурку воды, определите  и   запишите, чему равен объем налитой воды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V1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Результаты измерений запишите в таблицу.</a:t>
            </a:r>
          </a:p>
        </p:txBody>
      </p:sp>
      <p:graphicFrame>
        <p:nvGraphicFramePr>
          <p:cNvPr id="157" name="Таблица 1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518572"/>
              </p:ext>
            </p:extLst>
          </p:nvPr>
        </p:nvGraphicFramePr>
        <p:xfrm>
          <a:off x="1580931" y="1557219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Температура(t)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89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4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2844" y="142852"/>
            <a:ext cx="1571636" cy="6500858"/>
            <a:chOff x="571472" y="0"/>
            <a:chExt cx="1714512" cy="6357958"/>
          </a:xfrm>
        </p:grpSpPr>
        <p:grpSp>
          <p:nvGrpSpPr>
            <p:cNvPr id="23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" name="Группа 255"/>
              <p:cNvGrpSpPr/>
              <p:nvPr/>
            </p:nvGrpSpPr>
            <p:grpSpPr>
              <a:xfrm rot="5400000">
                <a:off x="-2349001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43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45" name="Прямая соединительная линия 14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Прямая соединительная линия 14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Прямая соединительная линия 14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Прямая соединительная линия 14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Прямая соединительная линия 14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Прямая соединительная линия 14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Прямая соединительная линия 15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Прямая соединительная линия 15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Прямая соединительная линия 15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Прямая соединительная линия 15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33" name="Прямая соединительная линия 13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Прямая соединительная линия 13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Прямая соединительная линия 13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Прямая соединительная линия 13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Прямая соединительная линия 13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Прямая соединительная линия 13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Прямая соединительная линия 13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Прямая соединительная линия 13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Прямая соединительная линия 14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Прямая соединительная линия 14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21" name="Прямая соединительная линия 12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Прямая соединительная линия 12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Прямая соединительная линия 12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Прямая соединительная линия 12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Прямая соединительная линия 12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Прямая соединительная линия 12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Прямая соединительная линия 12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Прямая соединительная линия 12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Прямая соединительная линия 12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Прямая соединительная линия 12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1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09" name="Прямая соединительная линия 10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Прямая соединительная линия 10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Прямая соединительная линия 11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Прямая соединительная линия 11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Прямая соединительная линия 11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Прямая соединительная линия 11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Прямая соединительная линия 11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Прямая соединительная линия 11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Прямая соединительная линия 11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Прямая соединительная линия 11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95" name="Прямая соединительная линия 94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6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97" name="Прямая соединительная линия 96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Прямая соединительная линия 97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Прямая соединительная линия 100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Прямая соединительная линия 101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Прямая соединительная линия 102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Прямая соединительная линия 103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Прямая соединительная линия 104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Прямая соединительная линия 105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85" name="Прямая соединительная линия 8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Прямая соединительная линия 8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Прямая соединительная линия 8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Прямая соединительная линия 8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Прямая соединительная линия 8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Прямая соединительная линия 8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Прямая соединительная линия 9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Прямая соединительная линия 9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Прямая соединительная линия 9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Прямая соединительная линия 9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4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71" name="Прямая соединительная линия 7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73" name="Прямая соединительная линия 7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Прямая соединительная линия 7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Прямая соединительная линия 7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Прямая соединительная линия 7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Прямая соединительная линия 7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Прямая соединительная линия 7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Прямая соединительная линия 7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Прямая соединительная линия 7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Прямая соединительная линия 8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Прямая соединительная линия 8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61" name="Прямая соединительная линия 6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Прямая соединительная линия 6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Прямая соединительная линия 6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Прямая соединительная линия 6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Прямая соединительная линия 6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Прямая соединительная линия 6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Прямая соединительная линия 6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49" name="Прямая соединительная линия 4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Прямая соединительная линия 5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Прямая соединительная линия 5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24" name="TextBox 23"/>
            <p:cNvSpPr txBox="1"/>
            <p:nvPr/>
          </p:nvSpPr>
          <p:spPr>
            <a:xfrm>
              <a:off x="1643042" y="57150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3042" y="51435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43042" y="45720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43042" y="400050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43042" y="335756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3042" y="278605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042" y="21431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3042" y="15716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10001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43042" y="428604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sp>
        <p:nvSpPr>
          <p:cNvPr id="155" name="Прямоугольник 154"/>
          <p:cNvSpPr/>
          <p:nvPr/>
        </p:nvSpPr>
        <p:spPr>
          <a:xfrm>
            <a:off x="285720" y="3590350"/>
            <a:ext cx="1285884" cy="2767607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24" name="TextBox 423"/>
          <p:cNvSpPr txBox="1"/>
          <p:nvPr/>
        </p:nvSpPr>
        <p:spPr>
          <a:xfrm>
            <a:off x="1880545" y="242957"/>
            <a:ext cx="56942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Налейте полную колбу воды, потом осторожно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перелейте воду в измерительный цилиндр .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и запишите, чему равен объем налитой 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воды. Вместимость колбы будет такой же.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измерений запишите в таблицу.</a:t>
            </a:r>
          </a:p>
        </p:txBody>
      </p:sp>
      <p:grpSp>
        <p:nvGrpSpPr>
          <p:cNvPr id="429" name="Группа 428"/>
          <p:cNvGrpSpPr/>
          <p:nvPr/>
        </p:nvGrpSpPr>
        <p:grpSpPr>
          <a:xfrm>
            <a:off x="7369879" y="117957"/>
            <a:ext cx="1500198" cy="2143140"/>
            <a:chOff x="5643570" y="357166"/>
            <a:chExt cx="1785950" cy="2643206"/>
          </a:xfrm>
        </p:grpSpPr>
        <p:grpSp>
          <p:nvGrpSpPr>
            <p:cNvPr id="430" name="Группа 295"/>
            <p:cNvGrpSpPr/>
            <p:nvPr/>
          </p:nvGrpSpPr>
          <p:grpSpPr>
            <a:xfrm>
              <a:off x="5643570" y="357166"/>
              <a:ext cx="1785950" cy="2643206"/>
              <a:chOff x="4857752" y="2214554"/>
              <a:chExt cx="1785950" cy="2643206"/>
            </a:xfrm>
          </p:grpSpPr>
          <p:sp>
            <p:nvSpPr>
              <p:cNvPr id="435" name="Пирог 434"/>
              <p:cNvSpPr/>
              <p:nvPr/>
            </p:nvSpPr>
            <p:spPr>
              <a:xfrm>
                <a:off x="4857752" y="4143380"/>
                <a:ext cx="1785950" cy="714380"/>
              </a:xfrm>
              <a:prstGeom prst="pie">
                <a:avLst>
                  <a:gd name="adj1" fmla="val 1978"/>
                  <a:gd name="adj2" fmla="val 10880871"/>
                </a:avLst>
              </a:prstGeom>
              <a:solidFill>
                <a:schemeClr val="accent6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6" name="Кольцо 435"/>
              <p:cNvSpPr/>
              <p:nvPr/>
            </p:nvSpPr>
            <p:spPr>
              <a:xfrm>
                <a:off x="4857752" y="4286256"/>
                <a:ext cx="1785950" cy="571504"/>
              </a:xfrm>
              <a:prstGeom prst="donut">
                <a:avLst>
                  <a:gd name="adj" fmla="val 10943"/>
                </a:avLst>
              </a:prstGeom>
              <a:solidFill>
                <a:schemeClr val="accent6">
                  <a:lumMod val="60000"/>
                  <a:lumOff val="40000"/>
                  <a:alpha val="23000"/>
                </a:schemeClr>
              </a:solidFill>
              <a:ln>
                <a:solidFill>
                  <a:schemeClr val="accent6">
                    <a:lumMod val="75000"/>
                    <a:alpha val="5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37" name="Группа 291"/>
              <p:cNvGrpSpPr/>
              <p:nvPr/>
            </p:nvGrpSpPr>
            <p:grpSpPr>
              <a:xfrm>
                <a:off x="4857752" y="2285992"/>
                <a:ext cx="1785950" cy="2214578"/>
                <a:chOff x="4857752" y="2428868"/>
                <a:chExt cx="1714512" cy="2214578"/>
              </a:xfrm>
            </p:grpSpPr>
            <p:sp>
              <p:nvSpPr>
                <p:cNvPr id="439" name="Трапеция 438"/>
                <p:cNvSpPr/>
                <p:nvPr/>
              </p:nvSpPr>
              <p:spPr>
                <a:xfrm>
                  <a:off x="4857752" y="3214686"/>
                  <a:ext cx="1714512" cy="1428760"/>
                </a:xfrm>
                <a:prstGeom prst="trapezoid">
                  <a:avLst>
                    <a:gd name="adj" fmla="val 39667"/>
                  </a:avLst>
                </a:prstGeom>
                <a:solidFill>
                  <a:schemeClr val="accent6">
                    <a:lumMod val="60000"/>
                    <a:lumOff val="40000"/>
                    <a:alpha val="63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0" name="Прямоугольник 439"/>
                <p:cNvSpPr/>
                <p:nvPr/>
              </p:nvSpPr>
              <p:spPr>
                <a:xfrm>
                  <a:off x="5429256" y="2428868"/>
                  <a:ext cx="571504" cy="78581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63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38" name="Кольцо 437"/>
              <p:cNvSpPr/>
              <p:nvPr/>
            </p:nvSpPr>
            <p:spPr>
              <a:xfrm>
                <a:off x="5429256" y="2214554"/>
                <a:ext cx="642942" cy="285752"/>
              </a:xfrm>
              <a:prstGeom prst="donut">
                <a:avLst>
                  <a:gd name="adj" fmla="val 19286"/>
                </a:avLst>
              </a:prstGeom>
              <a:solidFill>
                <a:schemeClr val="accent6">
                  <a:lumMod val="60000"/>
                  <a:lumOff val="40000"/>
                  <a:alpha val="23000"/>
                </a:schemeClr>
              </a:solidFill>
              <a:ln>
                <a:solidFill>
                  <a:schemeClr val="accent6">
                    <a:lumMod val="75000"/>
                    <a:alpha val="53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31" name="Прямая соединительная линия 430"/>
            <p:cNvCxnSpPr>
              <a:endCxn id="436" idx="2"/>
            </p:cNvCxnSpPr>
            <p:nvPr/>
          </p:nvCxnSpPr>
          <p:spPr>
            <a:xfrm rot="5400000">
              <a:off x="5214942" y="1643050"/>
              <a:ext cx="1500198" cy="642942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Прямая соединительная линия 431"/>
            <p:cNvCxnSpPr/>
            <p:nvPr/>
          </p:nvCxnSpPr>
          <p:spPr>
            <a:xfrm rot="16200000" flipH="1">
              <a:off x="6357950" y="1643050"/>
              <a:ext cx="1428760" cy="571504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Прямая соединительная линия 432"/>
            <p:cNvCxnSpPr/>
            <p:nvPr/>
          </p:nvCxnSpPr>
          <p:spPr>
            <a:xfrm rot="5400000">
              <a:off x="5965835" y="892157"/>
              <a:ext cx="642942" cy="1588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Прямая соединительная линия 433"/>
            <p:cNvCxnSpPr/>
            <p:nvPr/>
          </p:nvCxnSpPr>
          <p:spPr>
            <a:xfrm rot="5400000">
              <a:off x="6465901" y="892157"/>
              <a:ext cx="642942" cy="1588"/>
            </a:xfrm>
            <a:prstGeom prst="line">
              <a:avLst/>
            </a:prstGeom>
            <a:ln w="95250" cmpd="tri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6" name="Таблица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328144"/>
              </p:ext>
            </p:extLst>
          </p:nvPr>
        </p:nvGraphicFramePr>
        <p:xfrm>
          <a:off x="1714446" y="2701789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Температура(t)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79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4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42844" y="142852"/>
            <a:ext cx="1571636" cy="6500858"/>
            <a:chOff x="571472" y="0"/>
            <a:chExt cx="1714512" cy="6357958"/>
          </a:xfrm>
        </p:grpSpPr>
        <p:grpSp>
          <p:nvGrpSpPr>
            <p:cNvPr id="23" name="Группа 256"/>
            <p:cNvGrpSpPr/>
            <p:nvPr/>
          </p:nvGrpSpPr>
          <p:grpSpPr>
            <a:xfrm>
              <a:off x="571472" y="0"/>
              <a:ext cx="1714512" cy="6357958"/>
              <a:chOff x="0" y="-98329"/>
              <a:chExt cx="1571604" cy="6956329"/>
            </a:xfrm>
          </p:grpSpPr>
          <p:sp>
            <p:nvSpPr>
              <p:cNvPr id="34" name="Прямоугольник 33"/>
              <p:cNvSpPr/>
              <p:nvPr/>
            </p:nvSpPr>
            <p:spPr>
              <a:xfrm>
                <a:off x="142844" y="-98329"/>
                <a:ext cx="1285884" cy="6813477"/>
              </a:xfrm>
              <a:prstGeom prst="rect">
                <a:avLst/>
              </a:prstGeom>
              <a:solidFill>
                <a:schemeClr val="bg2">
                  <a:lumMod val="90000"/>
                  <a:alpha val="80000"/>
                </a:schemeClr>
              </a:solidFill>
              <a:ln w="15875">
                <a:solidFill>
                  <a:schemeClr val="bg1">
                    <a:lumMod val="50000"/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Трапеция 2"/>
              <p:cNvSpPr/>
              <p:nvPr/>
            </p:nvSpPr>
            <p:spPr>
              <a:xfrm>
                <a:off x="0" y="6572272"/>
                <a:ext cx="1571604" cy="285728"/>
              </a:xfrm>
              <a:prstGeom prst="trapezoid">
                <a:avLst>
                  <a:gd name="adj" fmla="val 53571"/>
                </a:avLst>
              </a:prstGeom>
              <a:solidFill>
                <a:schemeClr val="accent2">
                  <a:lumMod val="75000"/>
                  <a:alpha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" name="Группа 255"/>
              <p:cNvGrpSpPr/>
              <p:nvPr/>
            </p:nvGrpSpPr>
            <p:grpSpPr>
              <a:xfrm rot="5400000">
                <a:off x="-2349001" y="2991998"/>
                <a:ext cx="5859185" cy="875510"/>
                <a:chOff x="285823" y="1857364"/>
                <a:chExt cx="8359735" cy="875510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 rot="5400000">
                  <a:off x="8251855" y="2320914"/>
                  <a:ext cx="785818" cy="1588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  <a:alpha val="73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Группа 150"/>
                <p:cNvGrpSpPr/>
                <p:nvPr/>
              </p:nvGrpSpPr>
              <p:grpSpPr>
                <a:xfrm>
                  <a:off x="28582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43" name="Прямая соединительная линия 15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45" name="Прямая соединительная линия 14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Прямая соединительная линия 14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Прямая соединительная линия 14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Прямая соединительная линия 14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Прямая соединительная линия 14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Прямая соединительная линия 14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Прямая соединительная линия 15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Прямая соединительная линия 15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Прямая соединительная линия 15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Прямая соединительная линия 15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151"/>
                <p:cNvGrpSpPr/>
                <p:nvPr/>
              </p:nvGrpSpPr>
              <p:grpSpPr>
                <a:xfrm>
                  <a:off x="121451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31" name="Прямая соединительная линия 13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3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33" name="Прямая соединительная линия 13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Прямая соединительная линия 13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Прямая соединительная линия 13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Прямая соединительная линия 13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Прямая соединительная линия 13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Прямая соединительная линия 13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Прямая соединительная линия 13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Прямая соединительная линия 13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Прямая соединительная линия 14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Прямая соединительная линия 14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0" name="Группа 164"/>
                <p:cNvGrpSpPr/>
                <p:nvPr/>
              </p:nvGrpSpPr>
              <p:grpSpPr>
                <a:xfrm>
                  <a:off x="214321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19" name="Прямая соединительная линия 11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21" name="Прямая соединительная линия 12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Прямая соединительная линия 12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Прямая соединительная линия 12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Прямая соединительная линия 12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Прямая соединительная линия 12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Прямая соединительная линия 12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Прямая соединительная линия 12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Прямая соединительная линия 12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Прямая соединительная линия 12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Прямая соединительная линия 12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1" name="Группа 177"/>
                <p:cNvGrpSpPr/>
                <p:nvPr/>
              </p:nvGrpSpPr>
              <p:grpSpPr>
                <a:xfrm>
                  <a:off x="307190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107" name="Прямая соединительная линия 10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109" name="Прямая соединительная линия 10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Прямая соединительная линия 10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Прямая соединительная линия 11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Прямая соединительная линия 11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Прямая соединительная линия 11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Прямая соединительная линия 11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Прямая соединительная линия 11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Прямая соединительная линия 11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Прямая соединительная линия 11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Прямая соединительная линия 11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" name="Группа 190"/>
                <p:cNvGrpSpPr/>
                <p:nvPr/>
              </p:nvGrpSpPr>
              <p:grpSpPr>
                <a:xfrm>
                  <a:off x="4000599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95" name="Прямая соединительная линия 94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6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97" name="Прямая соединительная линия 96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Прямая соединительная линия 97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Прямая соединительная линия 100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Прямая соединительная линия 101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Прямая соединительная линия 102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Прямая соединительная линия 103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Прямая соединительная линия 104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Прямая соединительная линия 105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Группа 203"/>
                <p:cNvGrpSpPr/>
                <p:nvPr/>
              </p:nvGrpSpPr>
              <p:grpSpPr>
                <a:xfrm>
                  <a:off x="4929293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83" name="Прямая соединительная линия 82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4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85" name="Прямая соединительная линия 84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Прямая соединительная линия 85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Прямая соединительная линия 86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Прямая соединительная линия 87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Прямая соединительная линия 88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Прямая соединительная линия 89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Прямая соединительная линия 90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Прямая соединительная линия 91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Прямая соединительная линия 92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Прямая соединительная линия 93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4" name="Группа 216"/>
                <p:cNvGrpSpPr/>
                <p:nvPr/>
              </p:nvGrpSpPr>
              <p:grpSpPr>
                <a:xfrm>
                  <a:off x="5857987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71" name="Прямая соединительная линия 70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2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73" name="Прямая соединительная линия 72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Прямая соединительная линия 73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Прямая соединительная линия 74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Прямая соединительная линия 75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Прямая соединительная линия 76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Прямая соединительная линия 77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Прямая соединительная линия 78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Прямая соединительная линия 79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Прямая соединительная линия 80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Прямая соединительная линия 81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Группа 229"/>
                <p:cNvGrpSpPr/>
                <p:nvPr/>
              </p:nvGrpSpPr>
              <p:grpSpPr>
                <a:xfrm>
                  <a:off x="6786681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0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61" name="Прямая соединительная линия 60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Прямая соединительная линия 61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Прямая соединительная линия 62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Прямая соединительная линия 63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Прямая соединительная линия 64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Прямая соединительная линия 65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Прямая соединительная линия 66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Прямая соединительная линия 67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Прямая соединительная линия 68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Прямая соединительная линия 69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Группа 242"/>
                <p:cNvGrpSpPr/>
                <p:nvPr/>
              </p:nvGrpSpPr>
              <p:grpSpPr>
                <a:xfrm>
                  <a:off x="7715375" y="1857364"/>
                  <a:ext cx="928772" cy="875510"/>
                  <a:chOff x="3785388" y="2929728"/>
                  <a:chExt cx="2858314" cy="875510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 rot="5400000">
                    <a:off x="6071404" y="3500438"/>
                    <a:ext cx="572298" cy="794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  <a:alpha val="73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8" name="Группа 130"/>
                  <p:cNvGrpSpPr/>
                  <p:nvPr/>
                </p:nvGrpSpPr>
                <p:grpSpPr>
                  <a:xfrm>
                    <a:off x="3785388" y="2929728"/>
                    <a:ext cx="2858314" cy="875510"/>
                    <a:chOff x="926655" y="1858158"/>
                    <a:chExt cx="7225182" cy="875510"/>
                  </a:xfrm>
                </p:grpSpPr>
                <p:cxnSp>
                  <p:nvCxnSpPr>
                    <p:cNvPr id="49" name="Прямая соединительная линия 48"/>
                    <p:cNvCxnSpPr/>
                    <p:nvPr/>
                  </p:nvCxnSpPr>
                  <p:spPr>
                    <a:xfrm>
                      <a:off x="928662" y="2714620"/>
                      <a:ext cx="7223175" cy="1588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5400000">
                      <a:off x="500034" y="2284779"/>
                      <a:ext cx="857256" cy="4014"/>
                    </a:xfrm>
                    <a:prstGeom prst="line">
                      <a:avLst/>
                    </a:prstGeom>
                    <a:ln w="2540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16200000" flipH="1">
                      <a:off x="1357290" y="2428868"/>
                      <a:ext cx="581028" cy="952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 rot="16200000" flipH="1">
                      <a:off x="2143108" y="2428868"/>
                      <a:ext cx="590552" cy="19048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 rot="5400000">
                      <a:off x="2856694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Прямая соединительная линия 53"/>
                    <p:cNvCxnSpPr/>
                    <p:nvPr/>
                  </p:nvCxnSpPr>
                  <p:spPr>
                    <a:xfrm rot="5400000">
                      <a:off x="3571871" y="2428867"/>
                      <a:ext cx="572298" cy="796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 rot="16200000" flipH="1">
                      <a:off x="4198540" y="2341956"/>
                      <a:ext cx="715172" cy="3174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 rot="5400000">
                      <a:off x="571500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Прямая соединительная линия 56"/>
                    <p:cNvCxnSpPr/>
                    <p:nvPr/>
                  </p:nvCxnSpPr>
                  <p:spPr>
                    <a:xfrm rot="5400000">
                      <a:off x="500062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 rot="5400000">
                      <a:off x="6429388" y="2428868"/>
                      <a:ext cx="572298" cy="794"/>
                    </a:xfrm>
                    <a:prstGeom prst="line">
                      <a:avLst/>
                    </a:prstGeom>
                    <a:ln w="19050">
                      <a:solidFill>
                        <a:schemeClr val="tx1">
                          <a:lumMod val="75000"/>
                          <a:lumOff val="25000"/>
                          <a:alpha val="73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24" name="TextBox 23"/>
            <p:cNvSpPr txBox="1"/>
            <p:nvPr/>
          </p:nvSpPr>
          <p:spPr>
            <a:xfrm>
              <a:off x="1643042" y="57150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3042" y="51435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20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43042" y="45720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30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43042" y="400050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40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43042" y="335756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50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3042" y="278605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60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43042" y="214311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70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3042" y="157161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80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1000108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90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43042" y="428604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>
                  <a:solidFill>
                    <a:prstClr val="black"/>
                  </a:solidFill>
                </a:rPr>
                <a:t>100</a:t>
              </a:r>
            </a:p>
          </p:txBody>
        </p:sp>
      </p:grpSp>
      <p:sp>
        <p:nvSpPr>
          <p:cNvPr id="155" name="Прямоугольник 154"/>
          <p:cNvSpPr/>
          <p:nvPr/>
        </p:nvSpPr>
        <p:spPr>
          <a:xfrm>
            <a:off x="285720" y="4790889"/>
            <a:ext cx="1285884" cy="1567068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 w="158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25" name="TextBox 424"/>
          <p:cNvSpPr txBox="1"/>
          <p:nvPr/>
        </p:nvSpPr>
        <p:spPr>
          <a:xfrm>
            <a:off x="1829801" y="280921"/>
            <a:ext cx="6182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Таким же образом определите вместимость пробирок .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измерений запишите в таблицу.</a:t>
            </a:r>
          </a:p>
        </p:txBody>
      </p:sp>
      <p:sp>
        <p:nvSpPr>
          <p:cNvPr id="161" name="Цилиндр 160"/>
          <p:cNvSpPr/>
          <p:nvPr/>
        </p:nvSpPr>
        <p:spPr>
          <a:xfrm>
            <a:off x="7809893" y="4735017"/>
            <a:ext cx="483823" cy="2077938"/>
          </a:xfrm>
          <a:prstGeom prst="can">
            <a:avLst/>
          </a:prstGeom>
          <a:solidFill>
            <a:schemeClr val="accent6">
              <a:lumMod val="60000"/>
              <a:lumOff val="40000"/>
              <a:alpha val="63000"/>
            </a:schemeClr>
          </a:solidFill>
          <a:ln w="31750">
            <a:solidFill>
              <a:schemeClr val="accent6">
                <a:lumMod val="7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56" name="Таблица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40320"/>
              </p:ext>
            </p:extLst>
          </p:nvPr>
        </p:nvGraphicFramePr>
        <p:xfrm>
          <a:off x="1734287" y="1034522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Температура(t)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3615466"/>
            <a:ext cx="506413" cy="318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07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425" grpId="0"/>
      <p:bldP spid="1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/>
          <p:cNvSpPr txBox="1"/>
          <p:nvPr/>
        </p:nvSpPr>
        <p:spPr>
          <a:xfrm>
            <a:off x="1829801" y="280921"/>
            <a:ext cx="7062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.Определите цену деления шкалы термометра . </a:t>
            </a:r>
            <a:endParaRPr lang="en-US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измерений запишите в таблицу.</a:t>
            </a:r>
          </a:p>
        </p:txBody>
      </p:sp>
      <p:graphicFrame>
        <p:nvGraphicFramePr>
          <p:cNvPr id="156" name="Таблица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095029"/>
              </p:ext>
            </p:extLst>
          </p:nvPr>
        </p:nvGraphicFramePr>
        <p:xfrm>
          <a:off x="1719648" y="1268760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Температура(t)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57" name="Picture 17" descr="712FE0D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0" r="19311"/>
          <a:stretch/>
        </p:blipFill>
        <p:spPr bwMode="auto">
          <a:xfrm>
            <a:off x="323528" y="295641"/>
            <a:ext cx="1152128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150355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Определите абсолютную погрешность измерения термометром.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измерений запишите в таблицу.</a:t>
            </a:r>
          </a:p>
        </p:txBody>
      </p:sp>
    </p:spTree>
    <p:extLst>
      <p:ext uri="{BB962C8B-B14F-4D97-AF65-F5344CB8AC3E}">
        <p14:creationId xmlns:p14="http://schemas.microsoft.com/office/powerpoint/2010/main" val="230720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0"/>
            <a:ext cx="8510588" cy="908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Определите цену деления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1011" name="Picture 8" descr="1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1025" y="4029075"/>
            <a:ext cx="4587875" cy="2568575"/>
          </a:xfrm>
          <a:noFill/>
        </p:spPr>
      </p:pic>
      <p:pic>
        <p:nvPicPr>
          <p:cNvPr id="171012" name="Picture 4" descr="{6E1028B3-9430-4AE7-8148-ED94D03CA6BB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49725"/>
            <a:ext cx="40925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3" name="Picture 5" descr="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08050"/>
            <a:ext cx="2773363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4" name="Picture 6" descr="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908050"/>
            <a:ext cx="24320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5" name="Picture 7" descr="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908050"/>
            <a:ext cx="29337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34002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www.fizika.ru/kniga/tema-06/p-06b-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60"/>
          <a:stretch/>
        </p:blipFill>
        <p:spPr bwMode="auto">
          <a:xfrm>
            <a:off x="6812957" y="3389080"/>
            <a:ext cx="223224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5" name="TextBox 424"/>
          <p:cNvSpPr txBox="1"/>
          <p:nvPr/>
        </p:nvSpPr>
        <p:spPr>
          <a:xfrm>
            <a:off x="0" y="116632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Измерьте температуру воды в стакане с водой. Результаты измерений запишите в таблицу.</a:t>
            </a:r>
          </a:p>
        </p:txBody>
      </p:sp>
      <p:graphicFrame>
        <p:nvGraphicFramePr>
          <p:cNvPr id="156" name="Таблица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982343"/>
              </p:ext>
            </p:extLst>
          </p:nvPr>
        </p:nvGraphicFramePr>
        <p:xfrm>
          <a:off x="1613307" y="824518"/>
          <a:ext cx="7429554" cy="3490459"/>
        </p:xfrm>
        <a:graphic>
          <a:graphicData uri="http://schemas.openxmlformats.org/drawingml/2006/table">
            <a:tbl>
              <a:tblPr firstRow="1" firstCol="1" bandRow="1"/>
              <a:tblGrid>
                <a:gridCol w="1238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4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1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Физический прибор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Цена деления шкалы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Абсолютная погрешность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Физическая величина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Измерен-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значение величины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Результат измерения</a:t>
                      </a:r>
                      <a:endParaRPr lang="ru-RU" sz="12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Мензурка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Объем(V</a:t>
                      </a:r>
                      <a:r>
                        <a:rPr kumimoji="0" lang="ru-RU" sz="20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)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колба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пробирка большая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пробирка маленькая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Термометр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Температура(t)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3528" y="5117272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Запишите в таблицу результат измерений с учетом погрешности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3356992"/>
            <a:ext cx="93610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38429" y="3356992"/>
            <a:ext cx="69401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06061" y="4365104"/>
            <a:ext cx="103236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0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/>
          <p:cNvSpPr txBox="1"/>
          <p:nvPr/>
        </p:nvSpPr>
        <p:spPr>
          <a:xfrm>
            <a:off x="0" y="1268760"/>
            <a:ext cx="8892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Сделайте вывод из проделанной работы.</a:t>
            </a:r>
          </a:p>
          <a:p>
            <a:pPr algn="ctr"/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Сегодня на лабораторной работе я научился...</a:t>
            </a: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(смотрите цель лабораторной работы)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3356992"/>
            <a:ext cx="93610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38429" y="3356992"/>
            <a:ext cx="69401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06061" y="4365104"/>
            <a:ext cx="103236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9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216735" y="288131"/>
            <a:ext cx="3962400" cy="1196653"/>
          </a:xfrm>
          <a:solidFill>
            <a:schemeClr val="tx1"/>
          </a:solidFill>
          <a:ln w="571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  <a:t>Определите</a:t>
            </a:r>
            <a:b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</a:br>
            <a: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  <a:t> показания приборов</a:t>
            </a:r>
            <a:endParaRPr lang="ru-RU" altLang="ru-RU" sz="2400" b="1" dirty="0">
              <a:effectLst/>
            </a:endParaRPr>
          </a:p>
        </p:txBody>
      </p:sp>
      <p:pic>
        <p:nvPicPr>
          <p:cNvPr id="10254" name="Picture 14" descr="A1A405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t="18182" r="6706"/>
          <a:stretch>
            <a:fillRect/>
          </a:stretch>
        </p:blipFill>
        <p:spPr>
          <a:xfrm>
            <a:off x="228600" y="1600200"/>
            <a:ext cx="41910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17" descr="712FE0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"/>
            <a:ext cx="1828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19" descr="F97048B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1000"/>
            <a:ext cx="19177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707308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510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1268413"/>
          <a:ext cx="2879725" cy="540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1180719" imgH="2216277" progId="Visio.Drawing.11">
                  <p:embed/>
                </p:oleObj>
              </mc:Choice>
              <mc:Fallback>
                <p:oleObj name="Visio" r:id="rId3" imgW="1180719" imgH="221627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68413"/>
                        <a:ext cx="2879725" cy="540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08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084888" y="1341438"/>
          <a:ext cx="2663825" cy="520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Visio" r:id="rId5" imgW="1297686" imgH="2197989" progId="Visio.Drawing.11">
                  <p:embed/>
                </p:oleObj>
              </mc:Choice>
              <mc:Fallback>
                <p:oleObj name="Visio" r:id="rId5" imgW="1297686" imgH="219798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341438"/>
                        <a:ext cx="2663825" cy="520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09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87675" y="1268413"/>
          <a:ext cx="2952750" cy="533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7" imgW="1117854" imgH="2017776" progId="Visio.Drawing.11">
                  <p:embed/>
                </p:oleObj>
              </mc:Choice>
              <mc:Fallback>
                <p:oleObj name="Visio" r:id="rId7" imgW="1117854" imgH="201777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268413"/>
                        <a:ext cx="2952750" cy="533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395121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613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6156325" y="1412875"/>
          <a:ext cx="2271713" cy="446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3" imgW="1117854" imgH="2197608" progId="Visio.Drawing.11">
                  <p:embed/>
                </p:oleObj>
              </mc:Choice>
              <mc:Fallback>
                <p:oleObj name="Visio" r:id="rId3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412875"/>
                        <a:ext cx="2271713" cy="446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2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348038" y="2060575"/>
          <a:ext cx="1843087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Visio" r:id="rId5" imgW="1117854" imgH="2197608" progId="Visio.Drawing.11">
                  <p:embed/>
                </p:oleObj>
              </mc:Choice>
              <mc:Fallback>
                <p:oleObj name="Visio" r:id="rId5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0575"/>
                        <a:ext cx="1843087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3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27088" y="2924175"/>
          <a:ext cx="147955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7" imgW="1117854" imgH="2197608" progId="Visio.Drawing.11">
                  <p:embed/>
                </p:oleObj>
              </mc:Choice>
              <mc:Fallback>
                <p:oleObj name="Visio" r:id="rId7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924175"/>
                        <a:ext cx="1479550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108130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7155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5288" y="2781300"/>
          <a:ext cx="1722437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Visio" r:id="rId3" imgW="1117854" imgH="2197608" progId="Visio.Drawing.11">
                  <p:embed/>
                </p:oleObj>
              </mc:Choice>
              <mc:Fallback>
                <p:oleObj name="Visio" r:id="rId3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781300"/>
                        <a:ext cx="1722437" cy="338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6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32138" y="2349500"/>
          <a:ext cx="2012950" cy="396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Visio" r:id="rId5" imgW="1117854" imgH="2197608" progId="Visio.Drawing.11">
                  <p:embed/>
                </p:oleObj>
              </mc:Choice>
              <mc:Fallback>
                <p:oleObj name="Visio" r:id="rId5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349500"/>
                        <a:ext cx="2012950" cy="396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084888" y="1412875"/>
          <a:ext cx="2506662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Visio" r:id="rId7" imgW="1117854" imgH="2216277" progId="Visio.Drawing.11">
                  <p:embed/>
                </p:oleObj>
              </mc:Choice>
              <mc:Fallback>
                <p:oleObj name="Visio" r:id="rId7" imgW="1117854" imgH="221627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412875"/>
                        <a:ext cx="2506662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99845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23FE2C-4E84-41B9-B46B-8187CBDBF170}" type="slidenum">
              <a:rPr lang="ru-RU" altLang="ru-RU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178179" name="Рисунок 336" descr="http://www.physics-regelman.com/secondary/5/1/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80" name="Rectangle 2"/>
          <p:cNvSpPr>
            <a:spLocks noChangeArrowheads="1"/>
          </p:cNvSpPr>
          <p:nvPr/>
        </p:nvSpPr>
        <p:spPr bwMode="auto">
          <a:xfrm>
            <a:off x="152400" y="5429250"/>
            <a:ext cx="8991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>
                <a:solidFill>
                  <a:srgbClr val="0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Расположить линейки в порядке увеличения их точности измерения</a:t>
            </a:r>
            <a:r>
              <a:rPr lang="ru-RU" altLang="ru-RU" sz="1200">
                <a:solidFill>
                  <a:srgbClr val="0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12074"/>
      </p:ext>
    </p:extLst>
  </p:cSld>
  <p:clrMapOvr>
    <a:masterClrMapping/>
  </p:clrMapOvr>
  <p:transition advTm="1937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87" y="345141"/>
            <a:ext cx="3530507" cy="532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10588" cy="6207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ПОГРЕШНОСТИ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10356"/>
            <a:ext cx="6305326" cy="16573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Источниками погрешностей при измерениях являются: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неточность самих измерительных приборов,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снятия показаний с прибора,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непостоянство измеряемой величины.</a:t>
            </a:r>
          </a:p>
        </p:txBody>
      </p:sp>
    </p:spTree>
    <p:extLst>
      <p:ext uri="{BB962C8B-B14F-4D97-AF65-F5344CB8AC3E}">
        <p14:creationId xmlns:p14="http://schemas.microsoft.com/office/powerpoint/2010/main" val="352425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27551" r="3265" b="54752"/>
          <a:stretch>
            <a:fillRect/>
          </a:stretch>
        </p:blipFill>
        <p:spPr bwMode="auto">
          <a:xfrm>
            <a:off x="179388" y="404813"/>
            <a:ext cx="8820150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89" t="39171" r="8809" b="43098"/>
          <a:stretch>
            <a:fillRect/>
          </a:stretch>
        </p:blipFill>
        <p:spPr bwMode="auto">
          <a:xfrm>
            <a:off x="2051050" y="1989138"/>
            <a:ext cx="539115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53408" y="5535296"/>
            <a:ext cx="7471917" cy="1292662"/>
          </a:xfrm>
          <a:prstGeom prst="rect">
            <a:avLst/>
          </a:prstGeom>
          <a:blipFill rotWithShape="1">
            <a:blip r:embed="rId4"/>
            <a:stretch>
              <a:fillRect l="-4405" b="-13208"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noFill/>
                <a:latin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414745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Microsoft Office PowerPoint</Application>
  <PresentationFormat>Экран (4:3)</PresentationFormat>
  <Paragraphs>369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Visio</vt:lpstr>
      <vt:lpstr>Презентация PowerPoint</vt:lpstr>
      <vt:lpstr>Определите цену деления </vt:lpstr>
      <vt:lpstr>Определите  показания приборов</vt:lpstr>
      <vt:lpstr>Определить цену деления мензурки и объём жидкости  в мензурке</vt:lpstr>
      <vt:lpstr>Определить цену деления мензурки и объём жидкости  в мензурке</vt:lpstr>
      <vt:lpstr>Определить цену деления мензурки и объём жидкости  в мензурке</vt:lpstr>
      <vt:lpstr>Презентация PowerPoint</vt:lpstr>
      <vt:lpstr>ПОГРЕШНОСТИ</vt:lpstr>
      <vt:lpstr>Презентация PowerPoint</vt:lpstr>
      <vt:lpstr>Презентация PowerPoint</vt:lpstr>
      <vt:lpstr>Презентация PowerPoint</vt:lpstr>
      <vt:lpstr>Лабораторная работа №1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14847841521</dc:creator>
  <cp:lastModifiedBy>14847841521</cp:lastModifiedBy>
  <cp:revision>1</cp:revision>
  <dcterms:created xsi:type="dcterms:W3CDTF">2020-07-21T16:38:16Z</dcterms:created>
  <dcterms:modified xsi:type="dcterms:W3CDTF">2020-07-21T16:38:31Z</dcterms:modified>
</cp:coreProperties>
</file>